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58" r:id="rId4"/>
    <p:sldId id="275" r:id="rId5"/>
    <p:sldId id="259" r:id="rId6"/>
    <p:sldId id="287" r:id="rId7"/>
    <p:sldId id="263" r:id="rId8"/>
    <p:sldId id="298" r:id="rId9"/>
    <p:sldId id="276" r:id="rId10"/>
    <p:sldId id="262" r:id="rId11"/>
    <p:sldId id="261" r:id="rId12"/>
    <p:sldId id="260" r:id="rId13"/>
    <p:sldId id="285" r:id="rId14"/>
    <p:sldId id="286" r:id="rId15"/>
    <p:sldId id="299" r:id="rId16"/>
    <p:sldId id="300" r:id="rId17"/>
    <p:sldId id="264" r:id="rId18"/>
    <p:sldId id="265" r:id="rId19"/>
    <p:sldId id="266" r:id="rId20"/>
    <p:sldId id="267" r:id="rId21"/>
    <p:sldId id="268" r:id="rId22"/>
    <p:sldId id="289" r:id="rId23"/>
    <p:sldId id="269" r:id="rId24"/>
    <p:sldId id="290" r:id="rId25"/>
    <p:sldId id="301" r:id="rId26"/>
    <p:sldId id="302" r:id="rId27"/>
    <p:sldId id="303" r:id="rId28"/>
    <p:sldId id="277" r:id="rId29"/>
    <p:sldId id="272" r:id="rId30"/>
    <p:sldId id="273" r:id="rId31"/>
    <p:sldId id="274" r:id="rId32"/>
    <p:sldId id="291" r:id="rId33"/>
    <p:sldId id="292" r:id="rId34"/>
    <p:sldId id="270" r:id="rId35"/>
    <p:sldId id="271" r:id="rId36"/>
    <p:sldId id="296" r:id="rId37"/>
    <p:sldId id="278" r:id="rId38"/>
    <p:sldId id="282" r:id="rId39"/>
    <p:sldId id="281" r:id="rId40"/>
    <p:sldId id="279" r:id="rId41"/>
    <p:sldId id="280" r:id="rId42"/>
    <p:sldId id="283" r:id="rId43"/>
    <p:sldId id="284" r:id="rId44"/>
    <p:sldId id="304" r:id="rId45"/>
    <p:sldId id="305" r:id="rId46"/>
  </p:sldIdLst>
  <p:sldSz cx="12192000" cy="6858000"/>
  <p:notesSz cx="6950075" cy="92360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00"/>
    <a:srgbClr val="99FF66"/>
    <a:srgbClr val="FF6600"/>
    <a:srgbClr val="00FFFF"/>
    <a:srgbClr val="66FFCC"/>
    <a:srgbClr val="CCCCFF"/>
    <a:srgbClr val="99CCFF"/>
    <a:srgbClr val="99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96" d="100"/>
          <a:sy n="96" d="100"/>
        </p:scale>
        <p:origin x="82" y="149"/>
      </p:cViewPr>
      <p:guideLst/>
    </p:cSldViewPr>
  </p:slid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1648F7EC-CEBE-4ED8-982F-BE1D053585A8}" type="datetimeFigureOut">
              <a:rPr lang="en-US" smtClean="0"/>
              <a:t>4/16/2018</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E21F78E5-490F-4EAA-96E1-B644D7C6BDE6}" type="slidenum">
              <a:rPr lang="en-US" smtClean="0"/>
              <a:t>‹#›</a:t>
            </a:fld>
            <a:endParaRPr lang="en-US"/>
          </a:p>
        </p:txBody>
      </p:sp>
    </p:spTree>
    <p:extLst>
      <p:ext uri="{BB962C8B-B14F-4D97-AF65-F5344CB8AC3E}">
        <p14:creationId xmlns:p14="http://schemas.microsoft.com/office/powerpoint/2010/main" val="177159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E8197C06-A908-4575-B782-CC6D9A986CF5}" type="datetimeFigureOut">
              <a:rPr lang="en-US" smtClean="0"/>
              <a:t>4/16/2018</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7E0CC722-1BF8-4635-B71C-DF25B592DAEB}" type="slidenum">
              <a:rPr lang="en-US" smtClean="0"/>
              <a:t>‹#›</a:t>
            </a:fld>
            <a:endParaRPr lang="en-US"/>
          </a:p>
        </p:txBody>
      </p:sp>
    </p:spTree>
    <p:extLst>
      <p:ext uri="{BB962C8B-B14F-4D97-AF65-F5344CB8AC3E}">
        <p14:creationId xmlns:p14="http://schemas.microsoft.com/office/powerpoint/2010/main" val="346762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E264FD-20C6-47B2-AE73-55607F3F3E23}"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104622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231379-37F9-4E02-8CA3-DACC4296DC77}"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153152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50657-6B03-44E8-A67A-60C301F7B732}"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298356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4A78E-7C9F-41E7-910B-FA808C2CB4EB}"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221295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903410-7A63-46D7-8CC8-DE9C964AAD21}" type="datetime1">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124916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ABE4D1-CBF5-4E16-80BC-A2EF2C6E12AF}" type="datetime1">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225781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99B0B0-DD56-48F1-8615-ABD2D625F900}" type="datetime1">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142272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994506-1D98-436C-88EE-A19C0B0FF9BF}" type="datetime1">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219377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C63F8-A054-4DAB-B4AB-9475E916D9AE}" type="datetime1">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265755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CD04C-2122-4B36-8404-66C88BD9BE50}" type="datetime1">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87571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0A0BE0-32A5-432D-B70C-7C0CA3A90EA7}" type="datetime1">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2DE4E-0927-4080-A97F-72AF5D0430E5}" type="slidenum">
              <a:rPr lang="en-US" smtClean="0"/>
              <a:t>‹#›</a:t>
            </a:fld>
            <a:endParaRPr lang="en-US"/>
          </a:p>
        </p:txBody>
      </p:sp>
    </p:spTree>
    <p:extLst>
      <p:ext uri="{BB962C8B-B14F-4D97-AF65-F5344CB8AC3E}">
        <p14:creationId xmlns:p14="http://schemas.microsoft.com/office/powerpoint/2010/main" val="96082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B55A-91BB-4E4E-ACAA-1AA77AE9496B}" type="datetime1">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2DE4E-0927-4080-A97F-72AF5D0430E5}" type="slidenum">
              <a:rPr lang="en-US" smtClean="0"/>
              <a:t>‹#›</a:t>
            </a:fld>
            <a:endParaRPr lang="en-US"/>
          </a:p>
        </p:txBody>
      </p:sp>
    </p:spTree>
    <p:extLst>
      <p:ext uri="{BB962C8B-B14F-4D97-AF65-F5344CB8AC3E}">
        <p14:creationId xmlns:p14="http://schemas.microsoft.com/office/powerpoint/2010/main" val="2957979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5299" y="499539"/>
            <a:ext cx="9326880" cy="2834640"/>
          </a:xfrm>
          <a:solidFill>
            <a:srgbClr val="FFFF00"/>
          </a:solidFill>
          <a:ln w="19050">
            <a:solidFill>
              <a:schemeClr val="tx1"/>
            </a:solidFill>
          </a:ln>
        </p:spPr>
        <p:txBody>
          <a:bodyPr>
            <a:normAutofit/>
          </a:bodyPr>
          <a:lstStyle/>
          <a:p>
            <a:r>
              <a:rPr lang="en-US" sz="4800" dirty="0">
                <a:latin typeface="Trebuchet MS" panose="020B0603020202020204" pitchFamily="34" charset="0"/>
              </a:rPr>
              <a:t>CUSTOMER SERVICE WITHIN THE HIGH PERFORMING COURT FRAMEWORK:</a:t>
            </a:r>
          </a:p>
        </p:txBody>
      </p:sp>
      <p:sp>
        <p:nvSpPr>
          <p:cNvPr id="3" name="Subtitle 2"/>
          <p:cNvSpPr>
            <a:spLocks noGrp="1"/>
          </p:cNvSpPr>
          <p:nvPr>
            <p:ph type="subTitle" idx="1"/>
          </p:nvPr>
        </p:nvSpPr>
        <p:spPr>
          <a:xfrm>
            <a:off x="1465299" y="3430832"/>
            <a:ext cx="9326880" cy="1737360"/>
          </a:xfrm>
          <a:solidFill>
            <a:srgbClr val="33CCFF"/>
          </a:solidFill>
          <a:ln w="19050">
            <a:solidFill>
              <a:schemeClr val="tx1"/>
            </a:solidFill>
          </a:ln>
        </p:spPr>
        <p:txBody>
          <a:bodyPr/>
          <a:lstStyle/>
          <a:p>
            <a:r>
              <a:rPr lang="en-US" sz="2800" dirty="0">
                <a:latin typeface="Trebuchet MS" panose="020B0603020202020204" pitchFamily="34" charset="0"/>
              </a:rPr>
              <a:t>Improving Courts’ Social Value</a:t>
            </a:r>
          </a:p>
          <a:p>
            <a:endParaRPr lang="en-US" sz="900" dirty="0">
              <a:latin typeface="Trebuchet MS" panose="020B0603020202020204" pitchFamily="34" charset="0"/>
            </a:endParaRPr>
          </a:p>
          <a:p>
            <a:endParaRPr lang="en-US" sz="900" dirty="0">
              <a:latin typeface="Trebuchet MS" panose="020B0603020202020204" pitchFamily="34" charset="0"/>
            </a:endParaRPr>
          </a:p>
        </p:txBody>
      </p:sp>
      <p:sp>
        <p:nvSpPr>
          <p:cNvPr id="4" name="TextBox 3"/>
          <p:cNvSpPr txBox="1"/>
          <p:nvPr/>
        </p:nvSpPr>
        <p:spPr>
          <a:xfrm>
            <a:off x="7445829" y="4209765"/>
            <a:ext cx="2932611" cy="822960"/>
          </a:xfrm>
          <a:prstGeom prst="rect">
            <a:avLst/>
          </a:prstGeom>
          <a:noFill/>
        </p:spPr>
        <p:txBody>
          <a:bodyPr wrap="square" rtlCol="0">
            <a:spAutoFit/>
          </a:bodyPr>
          <a:lstStyle/>
          <a:p>
            <a:r>
              <a:rPr lang="en-US" sz="1200" dirty="0">
                <a:latin typeface="Trebuchet MS" panose="020B0603020202020204" pitchFamily="34" charset="0"/>
              </a:rPr>
              <a:t>Presented by:  Dr. Cyril W. Miller, Jr.</a:t>
            </a:r>
          </a:p>
          <a:p>
            <a:r>
              <a:rPr lang="en-US" sz="1200" dirty="0">
                <a:latin typeface="Trebuchet MS" panose="020B0603020202020204" pitchFamily="34" charset="0"/>
              </a:rPr>
              <a:t>Department of Judicial Planning</a:t>
            </a:r>
          </a:p>
          <a:p>
            <a:r>
              <a:rPr lang="en-US" sz="1200" dirty="0">
                <a:latin typeface="Trebuchet MS" panose="020B0603020202020204" pitchFamily="34" charset="0"/>
              </a:rPr>
              <a:t>Supreme Court of Virginia</a:t>
            </a:r>
          </a:p>
          <a:p>
            <a:r>
              <a:rPr lang="en-US" sz="1200" dirty="0">
                <a:latin typeface="Trebuchet MS" panose="020B0603020202020204" pitchFamily="34" charset="0"/>
              </a:rPr>
              <a:t>Office of the Executive Secretary</a:t>
            </a:r>
          </a:p>
          <a:p>
            <a:endParaRPr lang="en-US" sz="1000" dirty="0">
              <a:latin typeface="Trebuchet MS" panose="020B0603020202020204" pitchFamily="34" charset="0"/>
            </a:endParaRPr>
          </a:p>
        </p:txBody>
      </p:sp>
      <p:sp>
        <p:nvSpPr>
          <p:cNvPr id="5" name="Slide Number Placeholder 4"/>
          <p:cNvSpPr>
            <a:spLocks noGrp="1"/>
          </p:cNvSpPr>
          <p:nvPr>
            <p:ph type="sldNum" sz="quarter" idx="12"/>
          </p:nvPr>
        </p:nvSpPr>
        <p:spPr/>
        <p:txBody>
          <a:bodyPr/>
          <a:lstStyle/>
          <a:p>
            <a:fld id="{6742DE4E-0927-4080-A97F-72AF5D0430E5}" type="slidenum">
              <a:rPr lang="en-US" smtClean="0"/>
              <a:t>1</a:t>
            </a:fld>
            <a:endParaRPr lang="en-US"/>
          </a:p>
        </p:txBody>
      </p:sp>
    </p:spTree>
    <p:extLst>
      <p:ext uri="{BB962C8B-B14F-4D97-AF65-F5344CB8AC3E}">
        <p14:creationId xmlns:p14="http://schemas.microsoft.com/office/powerpoint/2010/main" val="16964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Trebuchet MS" panose="020B0603020202020204" pitchFamily="34" charset="0"/>
              </a:rPr>
              <a:t>OLD SCHOOL vs. NEW SCHOOL</a:t>
            </a:r>
          </a:p>
        </p:txBody>
      </p:sp>
      <p:sp>
        <p:nvSpPr>
          <p:cNvPr id="3" name="Content Placeholder 2"/>
          <p:cNvSpPr>
            <a:spLocks noGrp="1"/>
          </p:cNvSpPr>
          <p:nvPr>
            <p:ph sz="half" idx="1"/>
          </p:nvPr>
        </p:nvSpPr>
        <p:spPr>
          <a:solidFill>
            <a:srgbClr val="FFFF00"/>
          </a:solidFill>
          <a:ln w="19050">
            <a:solidFill>
              <a:schemeClr val="tx1"/>
            </a:solidFill>
          </a:ln>
        </p:spPr>
        <p:txBody>
          <a:bodyPr/>
          <a:lstStyle/>
          <a:p>
            <a:pPr marL="0" indent="0" algn="ctr">
              <a:buNone/>
            </a:pPr>
            <a:r>
              <a:rPr lang="en-US" sz="3200" dirty="0">
                <a:latin typeface="Trebuchet MS" panose="020B0603020202020204" pitchFamily="34" charset="0"/>
              </a:rPr>
              <a:t>OLD SCHOOL</a:t>
            </a:r>
            <a:r>
              <a:rPr lang="en-US" dirty="0">
                <a:latin typeface="Trebuchet MS" panose="020B0603020202020204" pitchFamily="34" charset="0"/>
              </a:rPr>
              <a:t>  </a:t>
            </a:r>
          </a:p>
          <a:p>
            <a:pPr marL="0" indent="0">
              <a:buNone/>
            </a:pPr>
            <a:r>
              <a:rPr lang="en-US" sz="3200" dirty="0">
                <a:latin typeface="Trebuchet MS" panose="020B0603020202020204" pitchFamily="34" charset="0"/>
              </a:rPr>
              <a:t>We treat everyone </a:t>
            </a:r>
            <a:r>
              <a:rPr lang="en-US" sz="3200" b="1" dirty="0">
                <a:solidFill>
                  <a:srgbClr val="00B0F0"/>
                </a:solidFill>
                <a:latin typeface="Trebuchet MS" panose="020B0603020202020204" pitchFamily="34" charset="0"/>
              </a:rPr>
              <a:t>fairly</a:t>
            </a:r>
            <a:r>
              <a:rPr lang="en-US" sz="3200" dirty="0">
                <a:latin typeface="Trebuchet MS" panose="020B0603020202020204" pitchFamily="34" charset="0"/>
              </a:rPr>
              <a:t> &amp; </a:t>
            </a:r>
            <a:r>
              <a:rPr lang="en-US" sz="3200" b="1" dirty="0">
                <a:solidFill>
                  <a:srgbClr val="00B0F0"/>
                </a:solidFill>
                <a:latin typeface="Trebuchet MS" panose="020B0603020202020204" pitchFamily="34" charset="0"/>
              </a:rPr>
              <a:t>consistently</a:t>
            </a:r>
            <a:r>
              <a:rPr lang="en-US" sz="3200" dirty="0">
                <a:latin typeface="Trebuchet MS" panose="020B0603020202020204" pitchFamily="34" charset="0"/>
              </a:rPr>
              <a:t>.</a:t>
            </a:r>
          </a:p>
        </p:txBody>
      </p:sp>
      <p:sp>
        <p:nvSpPr>
          <p:cNvPr id="4" name="Content Placeholder 3"/>
          <p:cNvSpPr>
            <a:spLocks noGrp="1"/>
          </p:cNvSpPr>
          <p:nvPr>
            <p:ph sz="half" idx="2"/>
          </p:nvPr>
        </p:nvSpPr>
        <p:spPr>
          <a:solidFill>
            <a:srgbClr val="66CCFF"/>
          </a:solidFill>
          <a:ln w="19050">
            <a:solidFill>
              <a:schemeClr val="tx1"/>
            </a:solidFill>
          </a:ln>
        </p:spPr>
        <p:txBody>
          <a:bodyPr>
            <a:normAutofit/>
          </a:bodyPr>
          <a:lstStyle/>
          <a:p>
            <a:pPr marL="0" indent="0" algn="ctr">
              <a:buNone/>
            </a:pPr>
            <a:r>
              <a:rPr lang="en-US" sz="3200" dirty="0">
                <a:latin typeface="Trebuchet MS" panose="020B0603020202020204" pitchFamily="34" charset="0"/>
              </a:rPr>
              <a:t>NEW SCHOOL</a:t>
            </a:r>
          </a:p>
          <a:p>
            <a:pPr marL="0" indent="0">
              <a:buNone/>
            </a:pPr>
            <a:r>
              <a:rPr lang="en-US" sz="3200" dirty="0">
                <a:latin typeface="Trebuchet MS" panose="020B0603020202020204" pitchFamily="34" charset="0"/>
              </a:rPr>
              <a:t>We treat people as </a:t>
            </a:r>
            <a:r>
              <a:rPr lang="en-US" sz="3200" b="1" dirty="0">
                <a:solidFill>
                  <a:srgbClr val="FFFF00"/>
                </a:solidFill>
                <a:latin typeface="Trebuchet MS" panose="020B0603020202020204" pitchFamily="34" charset="0"/>
              </a:rPr>
              <a:t>individuals</a:t>
            </a:r>
            <a:r>
              <a:rPr lang="en-US" sz="3200" dirty="0">
                <a:latin typeface="Trebuchet MS" panose="020B0603020202020204" pitchFamily="34" charset="0"/>
              </a:rPr>
              <a:t>.</a:t>
            </a:r>
            <a:endParaRPr lang="en-US" sz="3200" dirty="0">
              <a:solidFill>
                <a:srgbClr val="FFFF00"/>
              </a:solidFill>
              <a:latin typeface="Trebuchet MS" panose="020B0603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659" y="3547638"/>
            <a:ext cx="2392682" cy="19834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5017" y="3547638"/>
            <a:ext cx="2987042" cy="2209658"/>
          </a:xfrm>
          <a:prstGeom prst="rect">
            <a:avLst/>
          </a:prstGeom>
        </p:spPr>
      </p:pic>
      <p:sp>
        <p:nvSpPr>
          <p:cNvPr id="7" name="Slide Number Placeholder 6"/>
          <p:cNvSpPr>
            <a:spLocks noGrp="1"/>
          </p:cNvSpPr>
          <p:nvPr>
            <p:ph type="sldNum" sz="quarter" idx="12"/>
          </p:nvPr>
        </p:nvSpPr>
        <p:spPr/>
        <p:txBody>
          <a:bodyPr/>
          <a:lstStyle/>
          <a:p>
            <a:fld id="{6742DE4E-0927-4080-A97F-72AF5D0430E5}" type="slidenum">
              <a:rPr lang="en-US" smtClean="0"/>
              <a:t>10</a:t>
            </a:fld>
            <a:endParaRPr lang="en-US"/>
          </a:p>
        </p:txBody>
      </p:sp>
    </p:spTree>
    <p:extLst>
      <p:ext uri="{BB962C8B-B14F-4D97-AF65-F5344CB8AC3E}">
        <p14:creationId xmlns:p14="http://schemas.microsoft.com/office/powerpoint/2010/main" val="31396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normAutofit/>
          </a:bodyPr>
          <a:lstStyle/>
          <a:p>
            <a:pPr algn="ctr"/>
            <a:r>
              <a:rPr lang="en-US" sz="4800" dirty="0">
                <a:latin typeface="Trebuchet MS" panose="020B0603020202020204" pitchFamily="34" charset="0"/>
              </a:rPr>
              <a:t>HIGH PERFORMING CULTURES</a:t>
            </a:r>
          </a:p>
        </p:txBody>
      </p:sp>
      <p:sp>
        <p:nvSpPr>
          <p:cNvPr id="3" name="Content Placeholder 2"/>
          <p:cNvSpPr>
            <a:spLocks noGrp="1"/>
          </p:cNvSpPr>
          <p:nvPr>
            <p:ph idx="1"/>
          </p:nvPr>
        </p:nvSpPr>
        <p:spPr>
          <a:solidFill>
            <a:srgbClr val="99FF66"/>
          </a:solidFill>
          <a:ln w="19050">
            <a:solidFill>
              <a:schemeClr val="tx1"/>
            </a:solidFill>
          </a:ln>
        </p:spPr>
        <p:txBody>
          <a:bodyPr>
            <a:normAutofit/>
          </a:bodyPr>
          <a:lstStyle/>
          <a:p>
            <a:r>
              <a:rPr lang="en-US" sz="2400" dirty="0">
                <a:latin typeface="Trebuchet MS" panose="020B0603020202020204" pitchFamily="34" charset="0"/>
              </a:rPr>
              <a:t>Leaders create higher levels of employee engagement.</a:t>
            </a:r>
          </a:p>
          <a:p>
            <a:r>
              <a:rPr lang="en-US" sz="2400" dirty="0">
                <a:latin typeface="Trebuchet MS" panose="020B0603020202020204" pitchFamily="34" charset="0"/>
              </a:rPr>
              <a:t>Leaders create an environment that supports productivity and performance.</a:t>
            </a:r>
          </a:p>
          <a:p>
            <a:r>
              <a:rPr lang="en-US" sz="2400" dirty="0">
                <a:latin typeface="Trebuchet MS" panose="020B0603020202020204" pitchFamily="34" charset="0"/>
              </a:rPr>
              <a:t>The employee feels enabled and energized.</a:t>
            </a:r>
          </a:p>
          <a:p>
            <a:r>
              <a:rPr lang="en-US" sz="2400" dirty="0">
                <a:latin typeface="Trebuchet MS" panose="020B0603020202020204" pitchFamily="34" charset="0"/>
              </a:rPr>
              <a:t>Focus on customers.</a:t>
            </a:r>
          </a:p>
          <a:p>
            <a:r>
              <a:rPr lang="en-US" sz="2400" dirty="0">
                <a:latin typeface="Trebuchet MS" panose="020B0603020202020204" pitchFamily="34" charset="0"/>
              </a:rPr>
              <a:t>Create a sense of transparency.</a:t>
            </a:r>
          </a:p>
          <a:p>
            <a:r>
              <a:rPr lang="en-US" sz="2400" dirty="0">
                <a:latin typeface="Trebuchet MS" panose="020B0603020202020204" pitchFamily="34" charset="0"/>
              </a:rPr>
              <a:t>Communicate with management and each other.</a:t>
            </a:r>
          </a:p>
          <a:p>
            <a:r>
              <a:rPr lang="en-US" sz="2400" dirty="0">
                <a:latin typeface="Trebuchet MS" panose="020B0603020202020204" pitchFamily="34" charset="0"/>
              </a:rPr>
              <a:t>Appreciation and camaraderie.</a:t>
            </a:r>
          </a:p>
          <a:p>
            <a:r>
              <a:rPr lang="en-US" sz="2400" dirty="0">
                <a:latin typeface="Trebuchet MS" panose="020B0603020202020204" pitchFamily="34" charset="0"/>
              </a:rPr>
              <a:t>Hold employees accountable.</a:t>
            </a:r>
          </a:p>
        </p:txBody>
      </p:sp>
      <p:sp>
        <p:nvSpPr>
          <p:cNvPr id="4" name="Slide Number Placeholder 3"/>
          <p:cNvSpPr>
            <a:spLocks noGrp="1"/>
          </p:cNvSpPr>
          <p:nvPr>
            <p:ph type="sldNum" sz="quarter" idx="12"/>
          </p:nvPr>
        </p:nvSpPr>
        <p:spPr/>
        <p:txBody>
          <a:bodyPr/>
          <a:lstStyle/>
          <a:p>
            <a:fld id="{6742DE4E-0927-4080-A97F-72AF5D0430E5}" type="slidenum">
              <a:rPr lang="en-US" smtClean="0"/>
              <a:t>11</a:t>
            </a:fld>
            <a:endParaRPr lang="en-US"/>
          </a:p>
        </p:txBody>
      </p:sp>
    </p:spTree>
    <p:extLst>
      <p:ext uri="{BB962C8B-B14F-4D97-AF65-F5344CB8AC3E}">
        <p14:creationId xmlns:p14="http://schemas.microsoft.com/office/powerpoint/2010/main" val="60593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CC"/>
          </a:solidFill>
          <a:ln w="19050">
            <a:solidFill>
              <a:schemeClr val="tx1"/>
            </a:solidFill>
          </a:ln>
        </p:spPr>
        <p:txBody>
          <a:bodyPr/>
          <a:lstStyle/>
          <a:p>
            <a:r>
              <a:rPr lang="en-US" dirty="0">
                <a:latin typeface="Trebuchet MS" panose="020B0603020202020204" pitchFamily="34" charset="0"/>
              </a:rPr>
              <a:t>What is employee engagement?</a:t>
            </a:r>
          </a:p>
        </p:txBody>
      </p:sp>
      <p:sp>
        <p:nvSpPr>
          <p:cNvPr id="3" name="Content Placeholder 2"/>
          <p:cNvSpPr>
            <a:spLocks noGrp="1"/>
          </p:cNvSpPr>
          <p:nvPr>
            <p:ph idx="1"/>
          </p:nvPr>
        </p:nvSpPr>
        <p:spPr>
          <a:solidFill>
            <a:srgbClr val="66FFCC"/>
          </a:solidFill>
          <a:ln w="19050">
            <a:solidFill>
              <a:schemeClr val="tx1"/>
            </a:solidFill>
          </a:ln>
        </p:spPr>
        <p:txBody>
          <a:bodyPr>
            <a:normAutofit/>
          </a:bodyPr>
          <a:lstStyle/>
          <a:p>
            <a:r>
              <a:rPr lang="en-US" sz="3600" dirty="0">
                <a:latin typeface="Trebuchet MS" panose="020B0603020202020204" pitchFamily="34" charset="0"/>
              </a:rPr>
              <a:t>The employee has a sense of purpose that is evident in their display of dedication, persistence and effort in their work or their attachment to the mission and visions of the courts.  They are willing to go the extra mile.</a:t>
            </a:r>
          </a:p>
        </p:txBody>
      </p:sp>
      <p:sp>
        <p:nvSpPr>
          <p:cNvPr id="4" name="Slide Number Placeholder 3"/>
          <p:cNvSpPr>
            <a:spLocks noGrp="1"/>
          </p:cNvSpPr>
          <p:nvPr>
            <p:ph type="sldNum" sz="quarter" idx="12"/>
          </p:nvPr>
        </p:nvSpPr>
        <p:spPr/>
        <p:txBody>
          <a:bodyPr/>
          <a:lstStyle/>
          <a:p>
            <a:fld id="{6742DE4E-0927-4080-A97F-72AF5D0430E5}" type="slidenum">
              <a:rPr lang="en-US" smtClean="0"/>
              <a:t>12</a:t>
            </a:fld>
            <a:endParaRPr lang="en-US"/>
          </a:p>
        </p:txBody>
      </p:sp>
    </p:spTree>
    <p:extLst>
      <p:ext uri="{BB962C8B-B14F-4D97-AF65-F5344CB8AC3E}">
        <p14:creationId xmlns:p14="http://schemas.microsoft.com/office/powerpoint/2010/main" val="48015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4081289596"/>
              </p:ext>
            </p:extLst>
          </p:nvPr>
        </p:nvGraphicFramePr>
        <p:xfrm>
          <a:off x="1763465" y="691236"/>
          <a:ext cx="8490894" cy="5299017"/>
        </p:xfrm>
        <a:graphic>
          <a:graphicData uri="http://schemas.openxmlformats.org/presentationml/2006/ole">
            <mc:AlternateContent xmlns:mc="http://schemas.openxmlformats.org/markup-compatibility/2006">
              <mc:Choice xmlns:v="urn:schemas-microsoft-com:vml" Requires="v">
                <p:oleObj spid="_x0000_s4126" name="Document" r:id="rId3" imgW="6079557" imgH="2688356" progId="Word.Document.8">
                  <p:embed/>
                </p:oleObj>
              </mc:Choice>
              <mc:Fallback>
                <p:oleObj name="Document" r:id="rId3" imgW="6079557" imgH="2688356" progId="Word.Document.8">
                  <p:embed/>
                  <p:pic>
                    <p:nvPicPr>
                      <p:cNvPr id="0" name=""/>
                      <p:cNvPicPr/>
                      <p:nvPr/>
                    </p:nvPicPr>
                    <p:blipFill>
                      <a:blip r:embed="rId4"/>
                      <a:stretch>
                        <a:fillRect/>
                      </a:stretch>
                    </p:blipFill>
                    <p:spPr>
                      <a:xfrm>
                        <a:off x="1763465" y="691236"/>
                        <a:ext cx="8490894" cy="529901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6742DE4E-0927-4080-A97F-72AF5D0430E5}" type="slidenum">
              <a:rPr lang="en-US" smtClean="0"/>
              <a:t>13</a:t>
            </a:fld>
            <a:endParaRPr lang="en-US"/>
          </a:p>
        </p:txBody>
      </p:sp>
    </p:spTree>
    <p:extLst>
      <p:ext uri="{BB962C8B-B14F-4D97-AF65-F5344CB8AC3E}">
        <p14:creationId xmlns:p14="http://schemas.microsoft.com/office/powerpoint/2010/main" val="227945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47545368"/>
              </p:ext>
            </p:extLst>
          </p:nvPr>
        </p:nvGraphicFramePr>
        <p:xfrm>
          <a:off x="1847460" y="939327"/>
          <a:ext cx="8125920" cy="4851400"/>
        </p:xfrm>
        <a:graphic>
          <a:graphicData uri="http://schemas.openxmlformats.org/drawingml/2006/table">
            <a:tbl>
              <a:tblPr firstRow="1" bandRow="1">
                <a:tableStyleId>{00A15C55-8517-42AA-B614-E9B94910E393}</a:tableStyleId>
              </a:tblPr>
              <a:tblGrid>
                <a:gridCol w="4077476">
                  <a:extLst>
                    <a:ext uri="{9D8B030D-6E8A-4147-A177-3AD203B41FA5}">
                      <a16:colId xmlns:a16="http://schemas.microsoft.com/office/drawing/2014/main" val="1037353291"/>
                    </a:ext>
                  </a:extLst>
                </a:gridCol>
                <a:gridCol w="4048444">
                  <a:extLst>
                    <a:ext uri="{9D8B030D-6E8A-4147-A177-3AD203B41FA5}">
                      <a16:colId xmlns:a16="http://schemas.microsoft.com/office/drawing/2014/main" val="1536620408"/>
                    </a:ext>
                  </a:extLst>
                </a:gridCol>
              </a:tblGrid>
              <a:tr h="370840">
                <a:tc>
                  <a:txBody>
                    <a:bodyPr/>
                    <a:lstStyle/>
                    <a:p>
                      <a:pPr algn="ctr"/>
                      <a:r>
                        <a:rPr lang="en-US" sz="1600" dirty="0">
                          <a:solidFill>
                            <a:sysClr val="windowText" lastClr="000000"/>
                          </a:solidFill>
                          <a:latin typeface="Trebuchet MS" panose="020B0603020202020204" pitchFamily="34" charset="0"/>
                        </a:rPr>
                        <a:t>Old Rules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solidFill>
                            <a:sysClr val="windowText" lastClr="000000"/>
                          </a:solidFill>
                        </a:rPr>
                        <a:t>New Rules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5283813"/>
                  </a:ext>
                </a:extLst>
              </a:tr>
              <a:tr h="370840">
                <a:tc>
                  <a:txBody>
                    <a:bodyPr/>
                    <a:lstStyle/>
                    <a:p>
                      <a:r>
                        <a:rPr lang="en-US" sz="1200" dirty="0">
                          <a:latin typeface="Trebuchet MS" panose="020B0603020202020204" pitchFamily="34" charset="0"/>
                        </a:rPr>
                        <a:t>Employee experience defined by annual engagement surveys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Employee experience defined as a holistic view of</a:t>
                      </a:r>
                      <a:r>
                        <a:rPr lang="en-US" sz="1200" baseline="0" dirty="0">
                          <a:latin typeface="Trebuchet MS" panose="020B0603020202020204" pitchFamily="34" charset="0"/>
                        </a:rPr>
                        <a:t> life at work, requiring constant feedback, action, and monitoring</a:t>
                      </a:r>
                      <a:endParaRPr lang="en-US" sz="1200" dirty="0">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1773843"/>
                  </a:ext>
                </a:extLst>
              </a:tr>
              <a:tr h="370840">
                <a:tc>
                  <a:txBody>
                    <a:bodyPr/>
                    <a:lstStyle/>
                    <a:p>
                      <a:r>
                        <a:rPr lang="en-US" sz="1200" dirty="0">
                          <a:latin typeface="Trebuchet MS" panose="020B0603020202020204" pitchFamily="34" charset="0"/>
                        </a:rPr>
                        <a:t>Culture is a topic on the court website and perhaps on the wall, but not measured or defined through behavior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Court uses tools and behaviors to measure, align,</a:t>
                      </a:r>
                      <a:r>
                        <a:rPr lang="en-US" sz="1200" baseline="0" dirty="0">
                          <a:latin typeface="Trebuchet MS" panose="020B0603020202020204" pitchFamily="34" charset="0"/>
                        </a:rPr>
                        <a:t> and improve culture during change, M&amp;A, and other major initiatives</a:t>
                      </a:r>
                      <a:endParaRPr lang="en-US" sz="1200" dirty="0">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9810928"/>
                  </a:ext>
                </a:extLst>
              </a:tr>
              <a:tr h="370840">
                <a:tc>
                  <a:txBody>
                    <a:bodyPr/>
                    <a:lstStyle/>
                    <a:p>
                      <a:r>
                        <a:rPr lang="en-US" sz="1200" dirty="0">
                          <a:latin typeface="Trebuchet MS" panose="020B0603020202020204" pitchFamily="34" charset="0"/>
                        </a:rPr>
                        <a:t>Courts</a:t>
                      </a:r>
                      <a:r>
                        <a:rPr lang="en-US" sz="1200" baseline="0" dirty="0">
                          <a:latin typeface="Trebuchet MS" panose="020B0603020202020204" pitchFamily="34" charset="0"/>
                        </a:rPr>
                        <a:t> have a series of HR leaders across recruiting, learning, rewards, engagement, and other HR services</a:t>
                      </a:r>
                      <a:endParaRPr lang="en-US" sz="1200" dirty="0">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Courts have someone responsible for the complete employee experience, focused on employee journeys, experiences, engagement, and culture</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5654276"/>
                  </a:ext>
                </a:extLst>
              </a:tr>
              <a:tr h="370840">
                <a:tc>
                  <a:txBody>
                    <a:bodyPr/>
                    <a:lstStyle/>
                    <a:p>
                      <a:r>
                        <a:rPr lang="en-US" sz="1200" dirty="0">
                          <a:latin typeface="Trebuchet MS" panose="020B0603020202020204" pitchFamily="34" charset="0"/>
                        </a:rPr>
                        <a:t>Compensation,</a:t>
                      </a:r>
                      <a:r>
                        <a:rPr lang="en-US" sz="1200" baseline="0" dirty="0">
                          <a:latin typeface="Trebuchet MS" panose="020B0603020202020204" pitchFamily="34" charset="0"/>
                        </a:rPr>
                        <a:t> benefits, and rewards are managed with a focus on benchmarking and fairness</a:t>
                      </a:r>
                      <a:endParaRPr lang="en-US" sz="1200" dirty="0">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Compensation, benefits, rewards, and recognition designed to make people’s life better and balance financial and nonfinancial benefits</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9060080"/>
                  </a:ext>
                </a:extLst>
              </a:tr>
              <a:tr h="370840">
                <a:tc>
                  <a:txBody>
                    <a:bodyPr/>
                    <a:lstStyle/>
                    <a:p>
                      <a:r>
                        <a:rPr lang="en-US" sz="1200" dirty="0">
                          <a:latin typeface="Trebuchet MS" panose="020B0603020202020204" pitchFamily="34" charset="0"/>
                        </a:rPr>
                        <a:t>Wellness and health programs are focused on safety and managing insurance costs</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Courts</a:t>
                      </a:r>
                      <a:r>
                        <a:rPr lang="en-US" sz="1200" baseline="0" dirty="0">
                          <a:latin typeface="Trebuchet MS" panose="020B0603020202020204" pitchFamily="34" charset="0"/>
                        </a:rPr>
                        <a:t> have an integrated program for employee well-being focused on the employee, her family, and her entire experience at life and work</a:t>
                      </a:r>
                      <a:endParaRPr lang="en-US" sz="1200" dirty="0">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16232676"/>
                  </a:ext>
                </a:extLst>
              </a:tr>
              <a:tr h="370840">
                <a:tc>
                  <a:txBody>
                    <a:bodyPr/>
                    <a:lstStyle/>
                    <a:p>
                      <a:r>
                        <a:rPr lang="en-US" sz="1200" dirty="0">
                          <a:latin typeface="Trebuchet MS" panose="020B0603020202020204" pitchFamily="34" charset="0"/>
                        </a:rPr>
                        <a:t>Rewards are designed to cover salary, overtime, bonus, benefits, and stock options</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Rewards also include nonfinancial rewards:  meals, leaves,</a:t>
                      </a:r>
                      <a:r>
                        <a:rPr lang="en-US" sz="1200" baseline="0" dirty="0">
                          <a:latin typeface="Trebuchet MS" panose="020B0603020202020204" pitchFamily="34" charset="0"/>
                        </a:rPr>
                        <a:t> vacation policy, fitness, and wellness programs</a:t>
                      </a:r>
                      <a:endParaRPr lang="en-US" sz="1200" dirty="0">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123849"/>
                  </a:ext>
                </a:extLst>
              </a:tr>
              <a:tr h="370840">
                <a:tc>
                  <a:txBody>
                    <a:bodyPr/>
                    <a:lstStyle/>
                    <a:p>
                      <a:r>
                        <a:rPr lang="en-US" sz="1200" dirty="0">
                          <a:latin typeface="Trebuchet MS" panose="020B0603020202020204" pitchFamily="34" charset="0"/>
                        </a:rPr>
                        <a:t>Employee</a:t>
                      </a:r>
                      <a:r>
                        <a:rPr lang="en-US" sz="1200" baseline="0" dirty="0">
                          <a:latin typeface="Trebuchet MS" panose="020B0603020202020204" pitchFamily="34" charset="0"/>
                        </a:rPr>
                        <a:t> self-service is viewed as a technology platform that makes it easy to complete HR transactions and reports</a:t>
                      </a:r>
                      <a:endParaRPr lang="en-US" sz="1200" dirty="0">
                        <a:latin typeface="Trebuchet MS" panose="020B0603020202020204" pitchFamily="34"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Trebuchet MS" panose="020B0603020202020204" pitchFamily="34" charset="0"/>
                        </a:rPr>
                        <a:t>The employee experience platform is designed, mobile, and includes, digital apps, prescriptive solutions based on employee journeys,</a:t>
                      </a:r>
                      <a:r>
                        <a:rPr lang="en-US" sz="1200" baseline="0" dirty="0">
                          <a:latin typeface="Trebuchet MS" panose="020B0603020202020204" pitchFamily="34" charset="0"/>
                        </a:rPr>
                        <a:t> and ongoing communications that support and inspire employees</a:t>
                      </a:r>
                      <a:endParaRPr lang="en-US" sz="1200" dirty="0">
                        <a:latin typeface="Trebuchet MS" panose="020B0603020202020204"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332522"/>
                  </a:ext>
                </a:extLst>
              </a:tr>
            </a:tbl>
          </a:graphicData>
        </a:graphic>
      </p:graphicFrame>
      <p:sp>
        <p:nvSpPr>
          <p:cNvPr id="4" name="TextBox 3"/>
          <p:cNvSpPr txBox="1"/>
          <p:nvPr/>
        </p:nvSpPr>
        <p:spPr>
          <a:xfrm>
            <a:off x="1315625" y="475855"/>
            <a:ext cx="9032033" cy="461665"/>
          </a:xfrm>
          <a:prstGeom prst="rect">
            <a:avLst/>
          </a:prstGeom>
          <a:noFill/>
        </p:spPr>
        <p:txBody>
          <a:bodyPr wrap="square" rtlCol="0">
            <a:spAutoFit/>
          </a:bodyPr>
          <a:lstStyle/>
          <a:p>
            <a:pPr algn="ctr"/>
            <a:r>
              <a:rPr lang="en-US" sz="2400" dirty="0">
                <a:latin typeface="Trebuchet MS" panose="020B0603020202020204" pitchFamily="34" charset="0"/>
              </a:rPr>
              <a:t>EMPLOYEE EXPERIENCE:  Old Rules vs New Rules</a:t>
            </a:r>
          </a:p>
        </p:txBody>
      </p:sp>
      <p:sp>
        <p:nvSpPr>
          <p:cNvPr id="5" name="TextBox 4"/>
          <p:cNvSpPr txBox="1"/>
          <p:nvPr/>
        </p:nvSpPr>
        <p:spPr>
          <a:xfrm>
            <a:off x="6186196" y="5906274"/>
            <a:ext cx="3517642" cy="230832"/>
          </a:xfrm>
          <a:prstGeom prst="rect">
            <a:avLst/>
          </a:prstGeom>
          <a:noFill/>
        </p:spPr>
        <p:txBody>
          <a:bodyPr wrap="square" rtlCol="0">
            <a:spAutoFit/>
          </a:bodyPr>
          <a:lstStyle/>
          <a:p>
            <a:r>
              <a:rPr lang="en-US" sz="900" dirty="0">
                <a:latin typeface="Trebuchet MS" panose="020B0603020202020204" pitchFamily="34" charset="0"/>
              </a:rPr>
              <a:t>Adapted from Deloitte University Press|dupress.deloitte.com</a:t>
            </a:r>
          </a:p>
        </p:txBody>
      </p:sp>
      <p:sp>
        <p:nvSpPr>
          <p:cNvPr id="2" name="Slide Number Placeholder 1"/>
          <p:cNvSpPr>
            <a:spLocks noGrp="1"/>
          </p:cNvSpPr>
          <p:nvPr>
            <p:ph type="sldNum" sz="quarter" idx="12"/>
          </p:nvPr>
        </p:nvSpPr>
        <p:spPr/>
        <p:txBody>
          <a:bodyPr/>
          <a:lstStyle/>
          <a:p>
            <a:fld id="{6742DE4E-0927-4080-A97F-72AF5D0430E5}" type="slidenum">
              <a:rPr lang="en-US" smtClean="0"/>
              <a:t>14</a:t>
            </a:fld>
            <a:endParaRPr lang="en-US"/>
          </a:p>
        </p:txBody>
      </p:sp>
    </p:spTree>
    <p:extLst>
      <p:ext uri="{BB962C8B-B14F-4D97-AF65-F5344CB8AC3E}">
        <p14:creationId xmlns:p14="http://schemas.microsoft.com/office/powerpoint/2010/main" val="364376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17021"/>
          </a:xfrm>
          <a:solidFill>
            <a:srgbClr val="99FFCC"/>
          </a:solidFill>
          <a:ln w="19050">
            <a:solidFill>
              <a:schemeClr val="tx1"/>
            </a:solidFill>
          </a:ln>
        </p:spPr>
        <p:txBody>
          <a:bodyPr>
            <a:normAutofit/>
          </a:bodyPr>
          <a:lstStyle/>
          <a:p>
            <a:pPr algn="ctr"/>
            <a:r>
              <a:rPr lang="en-US" sz="4800" dirty="0">
                <a:latin typeface="Trebuchet MS" panose="020B0603020202020204" pitchFamily="34" charset="0"/>
              </a:rPr>
              <a:t>ARE YOU A TOXIC BOSS?</a:t>
            </a:r>
          </a:p>
        </p:txBody>
      </p:sp>
      <p:pic>
        <p:nvPicPr>
          <p:cNvPr id="4" name="Content Placeholder 3" descr="グリーンクエスチョンマーク2 無料画像 - Public Domain Pict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84" y="1575220"/>
            <a:ext cx="124496" cy="124496"/>
          </a:xfrm>
        </p:spPr>
      </p:pic>
      <p:pic>
        <p:nvPicPr>
          <p:cNvPr id="5" name="Picture 4" descr="Esclarecimento de Dúvidas – Teste Intermédio de Filosof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98" y="365125"/>
            <a:ext cx="1296837" cy="1621046"/>
          </a:xfrm>
          <a:prstGeom prst="rect">
            <a:avLst/>
          </a:prstGeom>
        </p:spPr>
      </p:pic>
      <p:sp>
        <p:nvSpPr>
          <p:cNvPr id="6" name="TextBox 5"/>
          <p:cNvSpPr txBox="1"/>
          <p:nvPr/>
        </p:nvSpPr>
        <p:spPr>
          <a:xfrm>
            <a:off x="838200" y="1986171"/>
            <a:ext cx="10515600" cy="4431983"/>
          </a:xfrm>
          <a:prstGeom prst="rect">
            <a:avLst/>
          </a:prstGeom>
          <a:solidFill>
            <a:srgbClr val="66FFCC"/>
          </a:solidFill>
          <a:ln w="19050">
            <a:solidFill>
              <a:schemeClr val="tx1"/>
            </a:solidFill>
          </a:ln>
        </p:spPr>
        <p:txBody>
          <a:bodyPr wrap="square" rtlCol="0">
            <a:spAutoFit/>
          </a:bodyPr>
          <a:lstStyle/>
          <a:p>
            <a:pPr marL="342900" indent="-342900">
              <a:buFont typeface="Wingdings" panose="05000000000000000000" pitchFamily="2" charset="2"/>
              <a:buChar char="ü"/>
            </a:pPr>
            <a:r>
              <a:rPr lang="en-US" sz="2200" dirty="0">
                <a:latin typeface="Trebuchet MS" panose="020B0603020202020204" pitchFamily="34" charset="0"/>
              </a:rPr>
              <a:t>You find yourself frustrated when you have to coach an employee on a skill.</a:t>
            </a:r>
          </a:p>
          <a:p>
            <a:pPr marL="342900" indent="-342900">
              <a:buFont typeface="Wingdings" panose="05000000000000000000" pitchFamily="2" charset="2"/>
              <a:buChar char="ü"/>
            </a:pPr>
            <a:r>
              <a:rPr lang="en-US" sz="2200" dirty="0">
                <a:latin typeface="Trebuchet MS" panose="020B0603020202020204" pitchFamily="34" charset="0"/>
              </a:rPr>
              <a:t>You feel you must double-check every employee’s work.</a:t>
            </a:r>
          </a:p>
          <a:p>
            <a:pPr marL="342900" indent="-342900">
              <a:buFont typeface="Wingdings" panose="05000000000000000000" pitchFamily="2" charset="2"/>
              <a:buChar char="ü"/>
            </a:pPr>
            <a:r>
              <a:rPr lang="en-US" sz="2200" dirty="0">
                <a:latin typeface="Trebuchet MS" panose="020B0603020202020204" pitchFamily="34" charset="0"/>
              </a:rPr>
              <a:t>You have no desire to know anything about your employees other than whether they’re doing their job right.</a:t>
            </a:r>
          </a:p>
          <a:p>
            <a:pPr marL="342900" indent="-342900">
              <a:buFont typeface="Wingdings" panose="05000000000000000000" pitchFamily="2" charset="2"/>
              <a:buChar char="ü"/>
            </a:pPr>
            <a:r>
              <a:rPr lang="en-US" sz="2200" dirty="0">
                <a:latin typeface="Trebuchet MS" panose="020B0603020202020204" pitchFamily="34" charset="0"/>
              </a:rPr>
              <a:t>You feel constantly behind and split in too many directions.</a:t>
            </a:r>
          </a:p>
          <a:p>
            <a:pPr marL="342900" indent="-342900">
              <a:buFont typeface="Wingdings" panose="05000000000000000000" pitchFamily="2" charset="2"/>
              <a:buChar char="ü"/>
            </a:pPr>
            <a:r>
              <a:rPr lang="en-US" sz="2200" dirty="0">
                <a:latin typeface="Trebuchet MS" panose="020B0603020202020204" pitchFamily="34" charset="0"/>
              </a:rPr>
              <a:t>You’d rather stay in your office than converse with your team.</a:t>
            </a:r>
          </a:p>
          <a:p>
            <a:pPr marL="342900" indent="-342900">
              <a:buFont typeface="Wingdings" panose="05000000000000000000" pitchFamily="2" charset="2"/>
              <a:buChar char="ü"/>
            </a:pPr>
            <a:r>
              <a:rPr lang="en-US" sz="2200" dirty="0">
                <a:latin typeface="Trebuchet MS" panose="020B0603020202020204" pitchFamily="34" charset="0"/>
              </a:rPr>
              <a:t>You feel your employees’ career growth should be their concern, not yours.</a:t>
            </a:r>
          </a:p>
          <a:p>
            <a:pPr marL="342900" indent="-342900">
              <a:buFont typeface="Wingdings" panose="05000000000000000000" pitchFamily="2" charset="2"/>
              <a:buChar char="ü"/>
            </a:pPr>
            <a:r>
              <a:rPr lang="en-US" sz="2200" dirty="0">
                <a:latin typeface="Trebuchet MS" panose="020B0603020202020204" pitchFamily="34" charset="0"/>
              </a:rPr>
              <a:t>You can’t plan for the growth of the department because you can’t imagine ever hitting your existing goals with your current team.</a:t>
            </a:r>
          </a:p>
          <a:p>
            <a:pPr marL="342900" indent="-342900">
              <a:buFont typeface="Wingdings" panose="05000000000000000000" pitchFamily="2" charset="2"/>
              <a:buChar char="ü"/>
            </a:pPr>
            <a:r>
              <a:rPr lang="en-US" sz="2200" dirty="0">
                <a:latin typeface="Trebuchet MS" panose="020B0603020202020204" pitchFamily="34" charset="0"/>
              </a:rPr>
              <a:t>You hate that some of your staff have skills that force you to depend on them, because you don’t have those skills yourself.</a:t>
            </a:r>
          </a:p>
          <a:p>
            <a:endParaRPr lang="en-US" sz="2000" dirty="0">
              <a:latin typeface="Trebuchet MS" panose="020B0603020202020204" pitchFamily="34" charset="0"/>
            </a:endParaRPr>
          </a:p>
          <a:p>
            <a:endParaRPr lang="en-US" sz="2000" dirty="0">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6742DE4E-0927-4080-A97F-72AF5D0430E5}" type="slidenum">
              <a:rPr lang="en-US" smtClean="0"/>
              <a:t>15</a:t>
            </a:fld>
            <a:endParaRPr lang="en-US"/>
          </a:p>
        </p:txBody>
      </p:sp>
    </p:spTree>
    <p:extLst>
      <p:ext uri="{BB962C8B-B14F-4D97-AF65-F5344CB8AC3E}">
        <p14:creationId xmlns:p14="http://schemas.microsoft.com/office/powerpoint/2010/main" val="42847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CC"/>
          </a:solidFill>
          <a:ln w="19050">
            <a:solidFill>
              <a:schemeClr val="tx1"/>
            </a:solidFill>
          </a:ln>
        </p:spPr>
        <p:txBody>
          <a:bodyPr>
            <a:normAutofit/>
          </a:bodyPr>
          <a:lstStyle/>
          <a:p>
            <a:pPr algn="ctr"/>
            <a:r>
              <a:rPr lang="en-US" sz="4800" dirty="0">
                <a:latin typeface="Trebuchet MS" panose="020B0603020202020204" pitchFamily="34" charset="0"/>
              </a:rPr>
              <a:t>WHAT MAKES A MANAGER GREAT?</a:t>
            </a:r>
          </a:p>
        </p:txBody>
      </p:sp>
      <p:sp>
        <p:nvSpPr>
          <p:cNvPr id="3" name="Content Placeholder 2"/>
          <p:cNvSpPr>
            <a:spLocks noGrp="1"/>
          </p:cNvSpPr>
          <p:nvPr>
            <p:ph idx="1"/>
          </p:nvPr>
        </p:nvSpPr>
        <p:spPr>
          <a:solidFill>
            <a:srgbClr val="66FFCC"/>
          </a:solidFill>
          <a:ln w="19050">
            <a:solidFill>
              <a:schemeClr val="tx1"/>
            </a:solidFill>
          </a:ln>
        </p:spPr>
        <p:txBody>
          <a:bodyPr>
            <a:normAutofit lnSpcReduction="10000"/>
          </a:bodyPr>
          <a:lstStyle/>
          <a:p>
            <a:pPr>
              <a:buFont typeface="Wingdings" panose="05000000000000000000" pitchFamily="2" charset="2"/>
              <a:buChar char="§"/>
            </a:pPr>
            <a:r>
              <a:rPr lang="en-US" sz="2400" dirty="0"/>
              <a:t>Is a good coach.</a:t>
            </a:r>
          </a:p>
          <a:p>
            <a:pPr>
              <a:buFont typeface="Wingdings" panose="05000000000000000000" pitchFamily="2" charset="2"/>
              <a:buChar char="§"/>
            </a:pPr>
            <a:r>
              <a:rPr lang="en-US" sz="2400" dirty="0"/>
              <a:t>Empowers team and does not micromanage.</a:t>
            </a:r>
          </a:p>
          <a:p>
            <a:pPr>
              <a:buFont typeface="Wingdings" panose="05000000000000000000" pitchFamily="2" charset="2"/>
              <a:buChar char="§"/>
            </a:pPr>
            <a:r>
              <a:rPr lang="en-US" sz="2400" dirty="0"/>
              <a:t>Creates an inclusive team environment, showing concern for success and well-being.</a:t>
            </a:r>
          </a:p>
          <a:p>
            <a:pPr>
              <a:buFont typeface="Wingdings" panose="05000000000000000000" pitchFamily="2" charset="2"/>
              <a:buChar char="§"/>
            </a:pPr>
            <a:r>
              <a:rPr lang="en-US" sz="2400" dirty="0"/>
              <a:t>Is productive and results-oriented.</a:t>
            </a:r>
          </a:p>
          <a:p>
            <a:pPr>
              <a:buFont typeface="Wingdings" panose="05000000000000000000" pitchFamily="2" charset="2"/>
              <a:buChar char="§"/>
            </a:pPr>
            <a:r>
              <a:rPr lang="en-US" sz="2400" dirty="0"/>
              <a:t>Is a good communicator—listens and shares information.</a:t>
            </a:r>
          </a:p>
          <a:p>
            <a:pPr>
              <a:buFont typeface="Wingdings" panose="05000000000000000000" pitchFamily="2" charset="2"/>
              <a:buChar char="§"/>
            </a:pPr>
            <a:r>
              <a:rPr lang="en-US" sz="2400" dirty="0"/>
              <a:t>Supports career development and discusses performance.</a:t>
            </a:r>
          </a:p>
          <a:p>
            <a:pPr>
              <a:buFont typeface="Wingdings" panose="05000000000000000000" pitchFamily="2" charset="2"/>
              <a:buChar char="§"/>
            </a:pPr>
            <a:r>
              <a:rPr lang="en-US" sz="2400" dirty="0"/>
              <a:t>Has a clear vision/strategy for the team.</a:t>
            </a:r>
          </a:p>
          <a:p>
            <a:pPr>
              <a:buFont typeface="Wingdings" panose="05000000000000000000" pitchFamily="2" charset="2"/>
              <a:buChar char="§"/>
            </a:pPr>
            <a:r>
              <a:rPr lang="en-US" sz="2400" dirty="0"/>
              <a:t>Has key technical skills to help advise the team.</a:t>
            </a:r>
          </a:p>
          <a:p>
            <a:pPr>
              <a:buFont typeface="Wingdings" panose="05000000000000000000" pitchFamily="2" charset="2"/>
              <a:buChar char="§"/>
            </a:pPr>
            <a:r>
              <a:rPr lang="en-US" sz="2400" dirty="0"/>
              <a:t>Is a strong decision maker.</a:t>
            </a:r>
          </a:p>
          <a:p>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16</a:t>
            </a:fld>
            <a:endParaRPr lang="en-US"/>
          </a:p>
        </p:txBody>
      </p:sp>
    </p:spTree>
    <p:extLst>
      <p:ext uri="{BB962C8B-B14F-4D97-AF65-F5344CB8AC3E}">
        <p14:creationId xmlns:p14="http://schemas.microsoft.com/office/powerpoint/2010/main" val="498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a:ln w="19050">
            <a:solidFill>
              <a:schemeClr val="tx1"/>
            </a:solidFill>
          </a:ln>
        </p:spPr>
        <p:txBody>
          <a:bodyPr/>
          <a:lstStyle/>
          <a:p>
            <a:r>
              <a:rPr lang="en-US" dirty="0">
                <a:latin typeface="Trebuchet MS" panose="020B0603020202020204" pitchFamily="34" charset="0"/>
              </a:rPr>
              <a:t>What is the neuroscience of engagement?</a:t>
            </a:r>
          </a:p>
        </p:txBody>
      </p:sp>
      <p:sp>
        <p:nvSpPr>
          <p:cNvPr id="3" name="Content Placeholder 2"/>
          <p:cNvSpPr>
            <a:spLocks noGrp="1"/>
          </p:cNvSpPr>
          <p:nvPr>
            <p:ph idx="1"/>
          </p:nvPr>
        </p:nvSpPr>
        <p:spPr>
          <a:solidFill>
            <a:srgbClr val="FFC000"/>
          </a:solidFill>
          <a:ln w="19050">
            <a:solidFill>
              <a:schemeClr val="tx1"/>
            </a:solidFill>
          </a:ln>
        </p:spPr>
        <p:txBody>
          <a:bodyPr/>
          <a:lstStyle/>
          <a:p>
            <a:r>
              <a:rPr lang="en-US" sz="3600" dirty="0">
                <a:latin typeface="Trebuchet MS" panose="020B0603020202020204" pitchFamily="34" charset="0"/>
              </a:rPr>
              <a:t>We are neurologically wired to minimize danger and maximize reward.</a:t>
            </a:r>
          </a:p>
          <a:p>
            <a:r>
              <a:rPr lang="en-US" sz="3600" dirty="0">
                <a:latin typeface="Trebuchet MS" panose="020B0603020202020204" pitchFamily="34" charset="0"/>
              </a:rPr>
              <a:t>Whenever we are working and interacting with others our reward or threat responses can be activated.</a:t>
            </a:r>
          </a:p>
          <a:p>
            <a:pPr marL="0" indent="0">
              <a:buNone/>
            </a:pPr>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17</a:t>
            </a:fld>
            <a:endParaRPr lang="en-US"/>
          </a:p>
        </p:txBody>
      </p:sp>
    </p:spTree>
    <p:extLst>
      <p:ext uri="{BB962C8B-B14F-4D97-AF65-F5344CB8AC3E}">
        <p14:creationId xmlns:p14="http://schemas.microsoft.com/office/powerpoint/2010/main" val="373124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normAutofit/>
          </a:bodyPr>
          <a:lstStyle/>
          <a:p>
            <a:r>
              <a:rPr lang="en-US" sz="4000" dirty="0">
                <a:latin typeface="Trebuchet MS" panose="020B0603020202020204" pitchFamily="34" charset="0"/>
              </a:rPr>
              <a:t>How does an engaged employee impact the Courts?</a:t>
            </a:r>
          </a:p>
        </p:txBody>
      </p:sp>
      <p:sp>
        <p:nvSpPr>
          <p:cNvPr id="3" name="Content Placeholder 2"/>
          <p:cNvSpPr>
            <a:spLocks noGrp="1"/>
          </p:cNvSpPr>
          <p:nvPr>
            <p:ph idx="1"/>
          </p:nvPr>
        </p:nvSpPr>
        <p:spPr>
          <a:solidFill>
            <a:srgbClr val="99FF66"/>
          </a:solidFill>
          <a:ln w="19050">
            <a:solidFill>
              <a:schemeClr val="tx1"/>
            </a:solidFill>
          </a:ln>
        </p:spPr>
        <p:txBody>
          <a:bodyPr>
            <a:normAutofit/>
          </a:bodyPr>
          <a:lstStyle/>
          <a:p>
            <a:r>
              <a:rPr lang="en-US" sz="3600" dirty="0">
                <a:latin typeface="Trebuchet MS" panose="020B0603020202020204" pitchFamily="34" charset="0"/>
              </a:rPr>
              <a:t>David Rock, director of the </a:t>
            </a:r>
            <a:r>
              <a:rPr lang="en-US" sz="3600" dirty="0" err="1">
                <a:latin typeface="Trebuchet MS" panose="020B0603020202020204" pitchFamily="34" charset="0"/>
              </a:rPr>
              <a:t>NeuroLeadership</a:t>
            </a:r>
            <a:r>
              <a:rPr lang="en-US" sz="3600" dirty="0">
                <a:latin typeface="Trebuchet MS" panose="020B0603020202020204" pitchFamily="34" charset="0"/>
              </a:rPr>
              <a:t> Institute believes that the reward or threat response is activated by five key drivers – status, certainty, autonomy, relatedness and fairness, “SCARF.”  Rock notes that a threat to any one of these drivers activates our threat response, hence the disengaged employee.</a:t>
            </a:r>
          </a:p>
          <a:p>
            <a:pPr marL="0" indent="0">
              <a:buNone/>
            </a:pPr>
            <a:endParaRPr lang="en-US" sz="1200" dirty="0">
              <a:latin typeface="Trebuchet MS" panose="020B0603020202020204" pitchFamily="34" charset="0"/>
            </a:endParaRPr>
          </a:p>
          <a:p>
            <a:pPr marL="0" indent="0">
              <a:buNone/>
            </a:pPr>
            <a:r>
              <a:rPr lang="en-US" sz="1200" dirty="0">
                <a:latin typeface="Trebuchet MS" panose="020B0603020202020204" pitchFamily="34" charset="0"/>
              </a:rPr>
              <a:t>						</a:t>
            </a:r>
            <a:r>
              <a:rPr lang="en-US" sz="1200" dirty="0"/>
              <a:t> http://www.bakerbrand.com/neuroscience-of-employee-engagement/</a:t>
            </a:r>
            <a:endParaRPr lang="en-US" sz="12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42DE4E-0927-4080-A97F-72AF5D0430E5}" type="slidenum">
              <a:rPr lang="en-US" smtClean="0"/>
              <a:t>18</a:t>
            </a:fld>
            <a:endParaRPr lang="en-US"/>
          </a:p>
        </p:txBody>
      </p:sp>
    </p:spTree>
    <p:extLst>
      <p:ext uri="{BB962C8B-B14F-4D97-AF65-F5344CB8AC3E}">
        <p14:creationId xmlns:p14="http://schemas.microsoft.com/office/powerpoint/2010/main" val="287493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normAutofit/>
          </a:bodyPr>
          <a:lstStyle/>
          <a:p>
            <a:r>
              <a:rPr lang="en-US" sz="4000" dirty="0">
                <a:latin typeface="Trebuchet MS" panose="020B0603020202020204" pitchFamily="34" charset="0"/>
              </a:rPr>
              <a:t>How does an engaged employee impact the Courts? cont’d</a:t>
            </a:r>
            <a:endParaRPr lang="en-US" sz="4000" dirty="0"/>
          </a:p>
        </p:txBody>
      </p:sp>
      <p:sp>
        <p:nvSpPr>
          <p:cNvPr id="3" name="Content Placeholder 2"/>
          <p:cNvSpPr>
            <a:spLocks noGrp="1"/>
          </p:cNvSpPr>
          <p:nvPr>
            <p:ph idx="1"/>
          </p:nvPr>
        </p:nvSpPr>
        <p:spPr>
          <a:solidFill>
            <a:srgbClr val="99FF66"/>
          </a:solidFill>
          <a:ln w="19050">
            <a:solidFill>
              <a:schemeClr val="tx1"/>
            </a:solidFill>
          </a:ln>
        </p:spPr>
        <p:txBody>
          <a:bodyPr/>
          <a:lstStyle/>
          <a:p>
            <a:endParaRPr lang="en-US" dirty="0">
              <a:latin typeface="Trebuchet MS" panose="020B0603020202020204" pitchFamily="34" charset="0"/>
            </a:endParaRPr>
          </a:p>
          <a:p>
            <a:r>
              <a:rPr lang="en-US" dirty="0">
                <a:latin typeface="Trebuchet MS" panose="020B0603020202020204" pitchFamily="34" charset="0"/>
              </a:rPr>
              <a:t>Therefore, leaders can expect great things when the reward systems of their employees are activated.  Engaged employees are capable of more creative problem solving.  They come up with fresh solutions to streamline customer service.  An engaged employee moves the court into becoming a High Performing Court.  </a:t>
            </a:r>
          </a:p>
        </p:txBody>
      </p:sp>
      <p:sp>
        <p:nvSpPr>
          <p:cNvPr id="4" name="Slide Number Placeholder 3"/>
          <p:cNvSpPr>
            <a:spLocks noGrp="1"/>
          </p:cNvSpPr>
          <p:nvPr>
            <p:ph type="sldNum" sz="quarter" idx="12"/>
          </p:nvPr>
        </p:nvSpPr>
        <p:spPr/>
        <p:txBody>
          <a:bodyPr/>
          <a:lstStyle/>
          <a:p>
            <a:fld id="{6742DE4E-0927-4080-A97F-72AF5D0430E5}" type="slidenum">
              <a:rPr lang="en-US" smtClean="0"/>
              <a:t>19</a:t>
            </a:fld>
            <a:endParaRPr lang="en-US"/>
          </a:p>
        </p:txBody>
      </p:sp>
    </p:spTree>
    <p:extLst>
      <p:ext uri="{BB962C8B-B14F-4D97-AF65-F5344CB8AC3E}">
        <p14:creationId xmlns:p14="http://schemas.microsoft.com/office/powerpoint/2010/main" val="406487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normAutofit/>
          </a:bodyPr>
          <a:lstStyle/>
          <a:p>
            <a:r>
              <a:rPr lang="en-US" sz="4800" dirty="0">
                <a:latin typeface="Trebuchet MS" panose="020B0603020202020204" pitchFamily="34" charset="0"/>
              </a:rPr>
              <a:t>	OBJECTIVES</a:t>
            </a:r>
          </a:p>
        </p:txBody>
      </p:sp>
      <p:sp>
        <p:nvSpPr>
          <p:cNvPr id="3" name="Content Placeholder 2"/>
          <p:cNvSpPr>
            <a:spLocks noGrp="1"/>
          </p:cNvSpPr>
          <p:nvPr>
            <p:ph idx="1"/>
          </p:nvPr>
        </p:nvSpPr>
        <p:spPr>
          <a:xfrm>
            <a:off x="838200" y="1828799"/>
            <a:ext cx="10515600" cy="4348163"/>
          </a:xfrm>
          <a:solidFill>
            <a:srgbClr val="99FF66"/>
          </a:solidFill>
          <a:ln w="19050">
            <a:solidFill>
              <a:schemeClr val="tx1"/>
            </a:solidFill>
          </a:ln>
        </p:spPr>
        <p:txBody>
          <a:bodyPr/>
          <a:lstStyle/>
          <a:p>
            <a:pPr marL="457200" lvl="1" indent="0">
              <a:buNone/>
            </a:pPr>
            <a:endParaRPr lang="en-US" dirty="0">
              <a:latin typeface="Trebuchet MS" panose="020B0603020202020204" pitchFamily="34" charset="0"/>
            </a:endParaRPr>
          </a:p>
          <a:p>
            <a:pPr lvl="1"/>
            <a:r>
              <a:rPr lang="en-US" sz="2900" dirty="0">
                <a:latin typeface="Trebuchet MS" panose="020B0603020202020204" pitchFamily="34" charset="0"/>
              </a:rPr>
              <a:t>Understanding the concept of a high performing court and its capitals</a:t>
            </a:r>
          </a:p>
          <a:p>
            <a:pPr lvl="1"/>
            <a:r>
              <a:rPr lang="en-US" sz="2900" dirty="0">
                <a:latin typeface="Trebuchet MS" panose="020B0603020202020204" pitchFamily="34" charset="0"/>
              </a:rPr>
              <a:t>Identifying employee engagement and the importance of utilizing teams as an integral part of the Clerk’s office</a:t>
            </a:r>
          </a:p>
          <a:p>
            <a:pPr lvl="1"/>
            <a:r>
              <a:rPr lang="en-US" sz="2900" dirty="0">
                <a:latin typeface="Trebuchet MS" panose="020B0603020202020204" pitchFamily="34" charset="0"/>
              </a:rPr>
              <a:t>Understanding the role customer service plays in the courts</a:t>
            </a:r>
          </a:p>
          <a:p>
            <a:pPr marL="914400" lvl="2" indent="0">
              <a:buNone/>
            </a:pPr>
            <a:endParaRPr lang="en-US" sz="28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42DE4E-0927-4080-A97F-72AF5D0430E5}" type="slidenum">
              <a:rPr lang="en-US" smtClean="0"/>
              <a:t>2</a:t>
            </a:fld>
            <a:endParaRPr lang="en-US"/>
          </a:p>
        </p:txBody>
      </p:sp>
    </p:spTree>
    <p:extLst>
      <p:ext uri="{BB962C8B-B14F-4D97-AF65-F5344CB8AC3E}">
        <p14:creationId xmlns:p14="http://schemas.microsoft.com/office/powerpoint/2010/main" val="406091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793"/>
            <a:ext cx="10515600" cy="1325880"/>
          </a:xfrm>
          <a:solidFill>
            <a:srgbClr val="FFFF00"/>
          </a:solidFill>
          <a:ln w="19050">
            <a:solidFill>
              <a:schemeClr val="tx1"/>
            </a:solidFill>
          </a:ln>
        </p:spPr>
        <p:txBody>
          <a:bodyPr/>
          <a:lstStyle/>
          <a:p>
            <a:r>
              <a:rPr lang="en-US" dirty="0">
                <a:latin typeface="Trebuchet MS" panose="020B0603020202020204" pitchFamily="34" charset="0"/>
              </a:rPr>
              <a:t>THREE WAYS TO UNLOCK ENGAGEMENT</a:t>
            </a:r>
          </a:p>
        </p:txBody>
      </p:sp>
      <p:pic>
        <p:nvPicPr>
          <p:cNvPr id="4" name="Picture 3" descr="Free illustration: Gear, Gears, Graphic, Transmission ..."/>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flipV="1">
            <a:off x="1619716" y="3588088"/>
            <a:ext cx="3407774" cy="2411108"/>
          </a:xfrm>
          <a:prstGeom prst="rect">
            <a:avLst/>
          </a:prstGeom>
          <a:solidFill>
            <a:srgbClr val="F7FCF8"/>
          </a:solidFill>
        </p:spPr>
      </p:pic>
      <p:graphicFrame>
        <p:nvGraphicFramePr>
          <p:cNvPr id="7" name="Object 6"/>
          <p:cNvGraphicFramePr>
            <a:graphicFrameLocks noChangeAspect="1"/>
          </p:cNvGraphicFramePr>
          <p:nvPr>
            <p:extLst>
              <p:ext uri="{D42A27DB-BD31-4B8C-83A1-F6EECF244321}">
                <p14:modId xmlns:p14="http://schemas.microsoft.com/office/powerpoint/2010/main" val="4121568620"/>
              </p:ext>
            </p:extLst>
          </p:nvPr>
        </p:nvGraphicFramePr>
        <p:xfrm>
          <a:off x="5205792" y="1847706"/>
          <a:ext cx="6028272" cy="4263845"/>
        </p:xfrm>
        <a:graphic>
          <a:graphicData uri="http://schemas.openxmlformats.org/presentationml/2006/ole">
            <mc:AlternateContent xmlns:mc="http://schemas.openxmlformats.org/markup-compatibility/2006">
              <mc:Choice xmlns:v="urn:schemas-microsoft-com:vml" Requires="v">
                <p:oleObj spid="_x0000_s2090" name="Acrobat Document" r:id="rId5" imgW="7543559" imgH="5829107" progId="AcroExch.Document.7">
                  <p:embed/>
                </p:oleObj>
              </mc:Choice>
              <mc:Fallback>
                <p:oleObj name="Acrobat Document" r:id="rId5" imgW="7543559" imgH="5829107" progId="AcroExch.Document.7">
                  <p:embed/>
                  <p:pic>
                    <p:nvPicPr>
                      <p:cNvPr id="0" name=""/>
                      <p:cNvPicPr/>
                      <p:nvPr/>
                    </p:nvPicPr>
                    <p:blipFill>
                      <a:blip r:embed="rId6"/>
                      <a:stretch>
                        <a:fillRect/>
                      </a:stretch>
                    </p:blipFill>
                    <p:spPr>
                      <a:xfrm>
                        <a:off x="5205792" y="1847706"/>
                        <a:ext cx="6028272" cy="4263845"/>
                      </a:xfrm>
                      <a:prstGeom prst="rect">
                        <a:avLst/>
                      </a:prstGeom>
                    </p:spPr>
                  </p:pic>
                </p:oleObj>
              </mc:Fallback>
            </mc:AlternateContent>
          </a:graphicData>
        </a:graphic>
      </p:graphicFrame>
      <p:sp>
        <p:nvSpPr>
          <p:cNvPr id="3" name="Content Placeholder 2"/>
          <p:cNvSpPr>
            <a:spLocks noGrp="1"/>
          </p:cNvSpPr>
          <p:nvPr>
            <p:ph idx="1"/>
          </p:nvPr>
        </p:nvSpPr>
        <p:spPr>
          <a:xfrm>
            <a:off x="838200" y="1825625"/>
            <a:ext cx="10507824" cy="4351338"/>
          </a:xfrm>
          <a:ln w="19050">
            <a:solidFill>
              <a:schemeClr val="tx1"/>
            </a:solidFill>
          </a:ln>
        </p:spPr>
        <p:txBody>
          <a:bodyPr>
            <a:normAutofit/>
          </a:bodyPr>
          <a:lstStyle/>
          <a:p>
            <a:r>
              <a:rPr lang="en-US" dirty="0">
                <a:latin typeface="Trebuchet MS" panose="020B0603020202020204" pitchFamily="34" charset="0"/>
              </a:rPr>
              <a:t>Understand Motivators</a:t>
            </a:r>
          </a:p>
          <a:p>
            <a:r>
              <a:rPr lang="en-US" dirty="0">
                <a:latin typeface="Trebuchet MS" panose="020B0603020202020204" pitchFamily="34" charset="0"/>
              </a:rPr>
              <a:t>Develop Your People</a:t>
            </a:r>
          </a:p>
          <a:p>
            <a:r>
              <a:rPr lang="en-US" dirty="0">
                <a:latin typeface="Trebuchet MS" panose="020B0603020202020204" pitchFamily="34" charset="0"/>
              </a:rPr>
              <a:t>Praise Effort, Reward Results</a:t>
            </a:r>
          </a:p>
        </p:txBody>
      </p:sp>
      <p:sp>
        <p:nvSpPr>
          <p:cNvPr id="5" name="Slide Number Placeholder 4"/>
          <p:cNvSpPr>
            <a:spLocks noGrp="1"/>
          </p:cNvSpPr>
          <p:nvPr>
            <p:ph type="sldNum" sz="quarter" idx="12"/>
          </p:nvPr>
        </p:nvSpPr>
        <p:spPr/>
        <p:txBody>
          <a:bodyPr/>
          <a:lstStyle/>
          <a:p>
            <a:fld id="{6742DE4E-0927-4080-A97F-72AF5D0430E5}" type="slidenum">
              <a:rPr lang="en-US" smtClean="0"/>
              <a:t>20</a:t>
            </a:fld>
            <a:endParaRPr lang="en-US"/>
          </a:p>
        </p:txBody>
      </p:sp>
    </p:spTree>
    <p:extLst>
      <p:ext uri="{BB962C8B-B14F-4D97-AF65-F5344CB8AC3E}">
        <p14:creationId xmlns:p14="http://schemas.microsoft.com/office/powerpoint/2010/main" val="37242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14385"/>
          </a:xfrm>
          <a:solidFill>
            <a:schemeClr val="bg1"/>
          </a:solidFill>
          <a:ln w="19050">
            <a:solidFill>
              <a:schemeClr val="tx1"/>
            </a:solidFill>
          </a:ln>
        </p:spPr>
        <p:txBody>
          <a:bodyPr>
            <a:normAutofit/>
          </a:bodyPr>
          <a:lstStyle/>
          <a:p>
            <a:r>
              <a:rPr lang="en-US" sz="3600" dirty="0">
                <a:latin typeface="Trebuchet MS" panose="020B0603020202020204" pitchFamily="34" charset="0"/>
              </a:rPr>
              <a:t>Can employees be placed in a position within a Clerk’s Office that better suits their personality?</a:t>
            </a:r>
          </a:p>
        </p:txBody>
      </p:sp>
      <p:sp>
        <p:nvSpPr>
          <p:cNvPr id="3" name="Content Placeholder 2"/>
          <p:cNvSpPr>
            <a:spLocks noGrp="1"/>
          </p:cNvSpPr>
          <p:nvPr>
            <p:ph idx="1"/>
          </p:nvPr>
        </p:nvSpPr>
        <p:spPr>
          <a:ln w="19050">
            <a:solidFill>
              <a:schemeClr val="tx1"/>
            </a:solidFill>
          </a:ln>
        </p:spPr>
        <p:txBody>
          <a:bodyPr/>
          <a:lstStyle/>
          <a:p>
            <a:pPr marL="0" indent="0">
              <a:buNone/>
            </a:pPr>
            <a:endParaRPr lang="en-US" dirty="0"/>
          </a:p>
          <a:p>
            <a:pPr marL="0" indent="0">
              <a:buNone/>
            </a:pPr>
            <a:endParaRPr lang="en-US" dirty="0"/>
          </a:p>
        </p:txBody>
      </p:sp>
      <p:grpSp>
        <p:nvGrpSpPr>
          <p:cNvPr id="4" name="Group 3"/>
          <p:cNvGrpSpPr/>
          <p:nvPr/>
        </p:nvGrpSpPr>
        <p:grpSpPr>
          <a:xfrm>
            <a:off x="3521530" y="2020094"/>
            <a:ext cx="4953000" cy="3968303"/>
            <a:chOff x="1828800" y="1219200"/>
            <a:chExt cx="4953000" cy="3968303"/>
          </a:xfrm>
        </p:grpSpPr>
        <p:sp>
          <p:nvSpPr>
            <p:cNvPr id="5" name="Oval 4"/>
            <p:cNvSpPr/>
            <p:nvPr/>
          </p:nvSpPr>
          <p:spPr>
            <a:xfrm>
              <a:off x="1828800" y="1219200"/>
              <a:ext cx="2743200" cy="2438400"/>
            </a:xfrm>
            <a:prstGeom prst="ellipse">
              <a:avLst/>
            </a:prstGeom>
            <a:solidFill>
              <a:srgbClr val="99FF66"/>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Oval 5"/>
            <p:cNvSpPr/>
            <p:nvPr/>
          </p:nvSpPr>
          <p:spPr>
            <a:xfrm>
              <a:off x="4038600" y="1219200"/>
              <a:ext cx="2743200" cy="2438400"/>
            </a:xfrm>
            <a:prstGeom prst="ellipse">
              <a:avLst/>
            </a:prstGeom>
            <a:solidFill>
              <a:srgbClr val="FFFF00"/>
            </a:solidFill>
            <a:ln w="190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Oval 6"/>
            <p:cNvSpPr/>
            <p:nvPr/>
          </p:nvSpPr>
          <p:spPr>
            <a:xfrm>
              <a:off x="2817457" y="2825303"/>
              <a:ext cx="2743200" cy="2362200"/>
            </a:xfrm>
            <a:prstGeom prst="ellipse">
              <a:avLst/>
            </a:prstGeom>
            <a:solidFill>
              <a:srgbClr val="FF66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4021494" y="2907506"/>
            <a:ext cx="1709836" cy="615553"/>
          </a:xfrm>
          <a:prstGeom prst="rect">
            <a:avLst/>
          </a:prstGeom>
        </p:spPr>
        <p:txBody>
          <a:bodyPr wrap="square">
            <a:spAutoFit/>
          </a:bodyPr>
          <a:lstStyle/>
          <a:p>
            <a:pPr algn="ctr"/>
            <a:r>
              <a:rPr lang="en-US" b="1" dirty="0"/>
              <a:t>PERSONALITY</a:t>
            </a:r>
          </a:p>
          <a:p>
            <a:pPr algn="ctr"/>
            <a:r>
              <a:rPr lang="en-US" sz="1600" dirty="0"/>
              <a:t>Who we are</a:t>
            </a:r>
          </a:p>
        </p:txBody>
      </p:sp>
      <p:sp>
        <p:nvSpPr>
          <p:cNvPr id="9" name="Rectangle 8"/>
          <p:cNvSpPr/>
          <p:nvPr/>
        </p:nvSpPr>
        <p:spPr>
          <a:xfrm>
            <a:off x="5883730" y="2845951"/>
            <a:ext cx="2280556" cy="677108"/>
          </a:xfrm>
          <a:prstGeom prst="rect">
            <a:avLst/>
          </a:prstGeom>
        </p:spPr>
        <p:txBody>
          <a:bodyPr wrap="square">
            <a:spAutoFit/>
          </a:bodyPr>
          <a:lstStyle/>
          <a:p>
            <a:pPr algn="ctr"/>
            <a:r>
              <a:rPr lang="en-US" sz="2000" b="1" dirty="0"/>
              <a:t>STRENGTHS</a:t>
            </a:r>
          </a:p>
          <a:p>
            <a:pPr algn="ctr"/>
            <a:r>
              <a:rPr lang="en-US" dirty="0"/>
              <a:t>What we are good at</a:t>
            </a:r>
          </a:p>
        </p:txBody>
      </p:sp>
      <p:sp>
        <p:nvSpPr>
          <p:cNvPr id="10" name="Rectangle 9"/>
          <p:cNvSpPr/>
          <p:nvPr/>
        </p:nvSpPr>
        <p:spPr>
          <a:xfrm>
            <a:off x="4976718" y="4330244"/>
            <a:ext cx="1810139" cy="954107"/>
          </a:xfrm>
          <a:prstGeom prst="rect">
            <a:avLst/>
          </a:prstGeom>
        </p:spPr>
        <p:txBody>
          <a:bodyPr wrap="square">
            <a:spAutoFit/>
          </a:bodyPr>
          <a:lstStyle/>
          <a:p>
            <a:pPr algn="ctr"/>
            <a:r>
              <a:rPr lang="en-US" sz="2000" b="1" dirty="0"/>
              <a:t>MOTIVATORS</a:t>
            </a:r>
          </a:p>
          <a:p>
            <a:pPr algn="ctr"/>
            <a:r>
              <a:rPr lang="en-US" dirty="0"/>
              <a:t>What our passions are</a:t>
            </a:r>
          </a:p>
        </p:txBody>
      </p:sp>
      <p:sp>
        <p:nvSpPr>
          <p:cNvPr id="11" name="Slide Number Placeholder 10"/>
          <p:cNvSpPr>
            <a:spLocks noGrp="1"/>
          </p:cNvSpPr>
          <p:nvPr>
            <p:ph type="sldNum" sz="quarter" idx="12"/>
          </p:nvPr>
        </p:nvSpPr>
        <p:spPr/>
        <p:txBody>
          <a:bodyPr/>
          <a:lstStyle/>
          <a:p>
            <a:fld id="{6742DE4E-0927-4080-A97F-72AF5D0430E5}" type="slidenum">
              <a:rPr lang="en-US" smtClean="0"/>
              <a:t>21</a:t>
            </a:fld>
            <a:endParaRPr lang="en-US"/>
          </a:p>
        </p:txBody>
      </p:sp>
    </p:spTree>
    <p:extLst>
      <p:ext uri="{BB962C8B-B14F-4D97-AF65-F5344CB8AC3E}">
        <p14:creationId xmlns:p14="http://schemas.microsoft.com/office/powerpoint/2010/main" val="277614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FFFF"/>
          </a:solidFill>
          <a:ln w="19050">
            <a:solidFill>
              <a:schemeClr val="tx1"/>
            </a:solidFill>
          </a:ln>
        </p:spPr>
        <p:txBody>
          <a:bodyPr/>
          <a:lstStyle/>
          <a:p>
            <a:r>
              <a:rPr lang="en-US" dirty="0">
                <a:latin typeface="Trebuchet MS" panose="020B0603020202020204" pitchFamily="34" charset="0"/>
              </a:rPr>
              <a:t>So how do we unlock an employee’s potential?</a:t>
            </a:r>
          </a:p>
        </p:txBody>
      </p:sp>
      <p:sp>
        <p:nvSpPr>
          <p:cNvPr id="3" name="Content Placeholder 2"/>
          <p:cNvSpPr>
            <a:spLocks noGrp="1"/>
          </p:cNvSpPr>
          <p:nvPr>
            <p:ph idx="1"/>
          </p:nvPr>
        </p:nvSpPr>
        <p:spPr>
          <a:solidFill>
            <a:srgbClr val="00FFFF"/>
          </a:solidFill>
          <a:ln w="19050">
            <a:solidFill>
              <a:schemeClr val="tx1"/>
            </a:solidFill>
          </a:ln>
        </p:spPr>
        <p:txBody>
          <a:bodyPr>
            <a:normAutofit fontScale="92500" lnSpcReduction="10000"/>
          </a:bodyPr>
          <a:lstStyle/>
          <a:p>
            <a:r>
              <a:rPr lang="en-US" dirty="0"/>
              <a:t>Employees do not check their personalities at the door when they come to work.  </a:t>
            </a:r>
          </a:p>
          <a:p>
            <a:r>
              <a:rPr lang="en-US" dirty="0"/>
              <a:t>Each person’s potential extends well beyond his or her job description.  Tapping that potential means recognizing how an employee’s unique set of beliefs, talents, goals and life experiences drives his or her performance, personal success, and well-being.</a:t>
            </a:r>
          </a:p>
          <a:p>
            <a:r>
              <a:rPr lang="en-US" dirty="0"/>
              <a:t>Each employee is different and all the employees in your office are going to have different motivators.</a:t>
            </a:r>
          </a:p>
          <a:p>
            <a:r>
              <a:rPr lang="en-US" dirty="0"/>
              <a:t>Helping the employees understand the impact they make to the organization could help about two-thirds of the employees become more engaged.  So let’s look at the motivators and a look at the next generation of workers, the Millennials!</a:t>
            </a:r>
          </a:p>
        </p:txBody>
      </p:sp>
      <p:sp>
        <p:nvSpPr>
          <p:cNvPr id="4" name="Slide Number Placeholder 3"/>
          <p:cNvSpPr>
            <a:spLocks noGrp="1"/>
          </p:cNvSpPr>
          <p:nvPr>
            <p:ph type="sldNum" sz="quarter" idx="12"/>
          </p:nvPr>
        </p:nvSpPr>
        <p:spPr/>
        <p:txBody>
          <a:bodyPr/>
          <a:lstStyle/>
          <a:p>
            <a:fld id="{6742DE4E-0927-4080-A97F-72AF5D0430E5}" type="slidenum">
              <a:rPr lang="en-US" smtClean="0"/>
              <a:t>22</a:t>
            </a:fld>
            <a:endParaRPr lang="en-US"/>
          </a:p>
        </p:txBody>
      </p:sp>
    </p:spTree>
    <p:extLst>
      <p:ext uri="{BB962C8B-B14F-4D97-AF65-F5344CB8AC3E}">
        <p14:creationId xmlns:p14="http://schemas.microsoft.com/office/powerpoint/2010/main" val="130194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CC"/>
          </a:solidFill>
          <a:ln w="19050">
            <a:solidFill>
              <a:schemeClr val="tx1"/>
            </a:solidFill>
          </a:ln>
        </p:spPr>
        <p:txBody>
          <a:bodyPr>
            <a:normAutofit/>
          </a:bodyPr>
          <a:lstStyle/>
          <a:p>
            <a:pPr algn="ctr"/>
            <a:r>
              <a:rPr lang="en-US" sz="4800" dirty="0">
                <a:latin typeface="Trebuchet MS" panose="020B0603020202020204" pitchFamily="34" charset="0"/>
              </a:rPr>
              <a:t>MOTIVATORS</a:t>
            </a:r>
          </a:p>
        </p:txBody>
      </p:sp>
      <p:sp>
        <p:nvSpPr>
          <p:cNvPr id="3" name="Content Placeholder 2"/>
          <p:cNvSpPr>
            <a:spLocks noGrp="1"/>
          </p:cNvSpPr>
          <p:nvPr>
            <p:ph idx="1"/>
          </p:nvPr>
        </p:nvSpPr>
        <p:spPr>
          <a:solidFill>
            <a:srgbClr val="66FFCC"/>
          </a:solidFill>
          <a:ln w="19050">
            <a:solidFill>
              <a:schemeClr val="tx1"/>
            </a:solidFill>
          </a:ln>
        </p:spPr>
        <p:txBody>
          <a:bodyPr/>
          <a:lstStyle/>
          <a:p>
            <a:pPr marL="0" indent="0">
              <a:tabLst>
                <a:tab pos="2976563" algn="l"/>
              </a:tabLst>
            </a:pPr>
            <a:r>
              <a:rPr lang="en-US" sz="2400" dirty="0">
                <a:latin typeface="Trebuchet MS" panose="020B0603020202020204" pitchFamily="34" charset="0"/>
              </a:rPr>
              <a:t>  Autonomy	Friendship		Problem Solving</a:t>
            </a:r>
          </a:p>
          <a:p>
            <a:pPr>
              <a:tabLst>
                <a:tab pos="2976563" algn="l"/>
              </a:tabLst>
            </a:pPr>
            <a:r>
              <a:rPr lang="en-US" sz="2400" dirty="0">
                <a:latin typeface="Trebuchet MS" panose="020B0603020202020204" pitchFamily="34" charset="0"/>
              </a:rPr>
              <a:t>Challenge	Fun			Purpose</a:t>
            </a:r>
          </a:p>
          <a:p>
            <a:pPr>
              <a:tabLst>
                <a:tab pos="2976563" algn="l"/>
              </a:tabLst>
            </a:pPr>
            <a:r>
              <a:rPr lang="en-US" sz="2400" dirty="0">
                <a:latin typeface="Trebuchet MS" panose="020B0603020202020204" pitchFamily="34" charset="0"/>
              </a:rPr>
              <a:t>Creativity	Impact		Recognition</a:t>
            </a:r>
          </a:p>
          <a:p>
            <a:pPr>
              <a:tabLst>
                <a:tab pos="2976563" algn="l"/>
              </a:tabLst>
            </a:pPr>
            <a:r>
              <a:rPr lang="en-US" sz="2400" dirty="0">
                <a:latin typeface="Trebuchet MS" panose="020B0603020202020204" pitchFamily="34" charset="0"/>
              </a:rPr>
              <a:t>Developing Others	Learning		Service</a:t>
            </a:r>
          </a:p>
          <a:p>
            <a:pPr>
              <a:tabLst>
                <a:tab pos="2976563" algn="l"/>
              </a:tabLst>
            </a:pPr>
            <a:r>
              <a:rPr lang="en-US" sz="2400" dirty="0">
                <a:latin typeface="Trebuchet MS" panose="020B0603020202020204" pitchFamily="34" charset="0"/>
              </a:rPr>
              <a:t>Empathy	Money		Social Responsibility</a:t>
            </a:r>
          </a:p>
          <a:p>
            <a:pPr>
              <a:tabLst>
                <a:tab pos="2976563" algn="l"/>
              </a:tabLst>
            </a:pPr>
            <a:r>
              <a:rPr lang="en-US" sz="2400" dirty="0">
                <a:latin typeface="Trebuchet MS" panose="020B0603020202020204" pitchFamily="34" charset="0"/>
              </a:rPr>
              <a:t>Excelling	Ownership		Teamwork</a:t>
            </a:r>
          </a:p>
          <a:p>
            <a:pPr>
              <a:tabLst>
                <a:tab pos="2976563" algn="l"/>
              </a:tabLst>
            </a:pPr>
            <a:r>
              <a:rPr lang="en-US" sz="2400" dirty="0">
                <a:latin typeface="Trebuchet MS" panose="020B0603020202020204" pitchFamily="34" charset="0"/>
              </a:rPr>
              <a:t>Excitement	Pressure		Variety</a:t>
            </a:r>
          </a:p>
          <a:p>
            <a:pPr>
              <a:tabLst>
                <a:tab pos="2976563" algn="l"/>
              </a:tabLst>
            </a:pPr>
            <a:r>
              <a:rPr lang="en-US" sz="2400" dirty="0">
                <a:latin typeface="Trebuchet MS" panose="020B0603020202020204" pitchFamily="34" charset="0"/>
              </a:rPr>
              <a:t>Family	Prestige</a:t>
            </a:r>
          </a:p>
          <a:p>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23</a:t>
            </a:fld>
            <a:endParaRPr lang="en-US"/>
          </a:p>
        </p:txBody>
      </p:sp>
    </p:spTree>
    <p:extLst>
      <p:ext uri="{BB962C8B-B14F-4D97-AF65-F5344CB8AC3E}">
        <p14:creationId xmlns:p14="http://schemas.microsoft.com/office/powerpoint/2010/main" val="123282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714" y="531840"/>
            <a:ext cx="10226351" cy="5029200"/>
          </a:xfrm>
          <a:prstGeom prst="rect">
            <a:avLst/>
          </a:prstGeom>
          <a:solidFill>
            <a:schemeClr val="bg1"/>
          </a:solidFill>
          <a:ln w="38100">
            <a:solidFill>
              <a:schemeClr val="tx1"/>
            </a:solidFill>
          </a:ln>
        </p:spPr>
        <p:txBody>
          <a:bodyPr wrap="square" rtlCol="0">
            <a:spAutoFit/>
          </a:bodyPr>
          <a:lstStyle/>
          <a:p>
            <a:pPr marL="285750" indent="-285750">
              <a:buFont typeface="Arial" panose="020B0604020202020204" pitchFamily="34" charset="0"/>
              <a:buChar char="•"/>
            </a:pPr>
            <a:r>
              <a:rPr lang="en-US" sz="2800" dirty="0">
                <a:latin typeface="Trebuchet MS" panose="020B0603020202020204" pitchFamily="34" charset="0"/>
              </a:rPr>
              <a:t>By 2024 professional services giant Deloitte estimates about 75 percent of the worldwide workforce will be Millennials.  That presents challenges for some managers who remain unaware of the unique nature of this rising generation.</a:t>
            </a:r>
          </a:p>
          <a:p>
            <a:pPr marL="285750" indent="-285750">
              <a:buFont typeface="Arial" panose="020B0604020202020204" pitchFamily="34" charset="0"/>
              <a:buChar char="•"/>
            </a:pPr>
            <a:r>
              <a:rPr lang="en-US" sz="2800" dirty="0">
                <a:latin typeface="Trebuchet MS" panose="020B0603020202020204" pitchFamily="34" charset="0"/>
              </a:rPr>
              <a:t>There are inherent risks in generalizing an entire generation of people.  </a:t>
            </a:r>
          </a:p>
          <a:p>
            <a:pPr marL="285750" indent="-285750">
              <a:buFont typeface="Arial" panose="020B0604020202020204" pitchFamily="34" charset="0"/>
              <a:buChar char="•"/>
            </a:pPr>
            <a:r>
              <a:rPr lang="en-US" sz="2800" dirty="0">
                <a:latin typeface="Trebuchet MS" panose="020B0603020202020204" pitchFamily="34" charset="0"/>
              </a:rPr>
              <a:t>The average Millennial tends to job-hop every two to three years.  Great leaders are beginning to understand what will keep their Millennials engaged in greater numbers.  </a:t>
            </a:r>
          </a:p>
          <a:p>
            <a:r>
              <a:rPr lang="en-US" dirty="0">
                <a:latin typeface="Trebuchet MS" panose="020B0603020202020204" pitchFamily="34" charset="0"/>
              </a:rPr>
              <a:t>	</a:t>
            </a:r>
          </a:p>
        </p:txBody>
      </p:sp>
      <p:sp>
        <p:nvSpPr>
          <p:cNvPr id="3" name="Slide Number Placeholder 2"/>
          <p:cNvSpPr>
            <a:spLocks noGrp="1"/>
          </p:cNvSpPr>
          <p:nvPr>
            <p:ph type="sldNum" sz="quarter" idx="12"/>
          </p:nvPr>
        </p:nvSpPr>
        <p:spPr/>
        <p:txBody>
          <a:bodyPr/>
          <a:lstStyle/>
          <a:p>
            <a:fld id="{6742DE4E-0927-4080-A97F-72AF5D0430E5}" type="slidenum">
              <a:rPr lang="en-US" smtClean="0"/>
              <a:t>24</a:t>
            </a:fld>
            <a:endParaRPr lang="en-US"/>
          </a:p>
        </p:txBody>
      </p:sp>
    </p:spTree>
    <p:extLst>
      <p:ext uri="{BB962C8B-B14F-4D97-AF65-F5344CB8AC3E}">
        <p14:creationId xmlns:p14="http://schemas.microsoft.com/office/powerpoint/2010/main" val="257421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364" y="781939"/>
            <a:ext cx="10222992" cy="4832092"/>
          </a:xfrm>
          <a:prstGeom prst="rect">
            <a:avLst/>
          </a:prstGeom>
          <a:solidFill>
            <a:schemeClr val="bg1"/>
          </a:solidFill>
          <a:ln w="38100">
            <a:solidFill>
              <a:schemeClr val="tx1"/>
            </a:solidFill>
          </a:ln>
        </p:spPr>
        <p:txBody>
          <a:bodyPr>
            <a:spAutoFit/>
          </a:bodyPr>
          <a:lstStyle/>
          <a:p>
            <a:r>
              <a:rPr lang="en-US" sz="2800" dirty="0">
                <a:latin typeface="Trebuchet MS" panose="020B0603020202020204" pitchFamily="34" charset="0"/>
              </a:rPr>
              <a:t>The five most motivating work concepts for Millennials are:</a:t>
            </a:r>
          </a:p>
          <a:p>
            <a:endParaRPr lang="en-US" sz="2800" dirty="0">
              <a:latin typeface="Trebuchet MS" panose="020B0603020202020204" pitchFamily="34" charset="0"/>
            </a:endParaRPr>
          </a:p>
          <a:p>
            <a:r>
              <a:rPr lang="en-US" sz="2800" b="1" dirty="0">
                <a:latin typeface="Trebuchet MS" panose="020B0603020202020204" pitchFamily="34" charset="0"/>
              </a:rPr>
              <a:t>	A</a:t>
            </a:r>
            <a:r>
              <a:rPr lang="en-US" sz="2800" dirty="0">
                <a:latin typeface="Trebuchet MS" panose="020B0603020202020204" pitchFamily="34" charset="0"/>
              </a:rPr>
              <a:t>.	</a:t>
            </a:r>
            <a:r>
              <a:rPr lang="en-US" sz="2800" b="1" dirty="0">
                <a:solidFill>
                  <a:srgbClr val="FF0000"/>
                </a:solidFill>
                <a:latin typeface="Trebuchet MS" panose="020B0603020202020204" pitchFamily="34" charset="0"/>
              </a:rPr>
              <a:t>Impact</a:t>
            </a:r>
            <a:r>
              <a:rPr lang="en-US" sz="2800" b="1" dirty="0">
                <a:latin typeface="Trebuchet MS" panose="020B0603020202020204" pitchFamily="34" charset="0"/>
              </a:rPr>
              <a:t>    	</a:t>
            </a:r>
            <a:r>
              <a:rPr lang="en-US" sz="2800" b="1" dirty="0">
                <a:solidFill>
                  <a:srgbClr val="FF0000"/>
                </a:solidFill>
                <a:latin typeface="Trebuchet MS" panose="020B0603020202020204" pitchFamily="34" charset="0"/>
              </a:rPr>
              <a:t>64%</a:t>
            </a:r>
          </a:p>
          <a:p>
            <a:r>
              <a:rPr lang="en-US" sz="2800" b="1" dirty="0">
                <a:latin typeface="Trebuchet MS" panose="020B0603020202020204" pitchFamily="34" charset="0"/>
              </a:rPr>
              <a:t>	B.	</a:t>
            </a:r>
            <a:r>
              <a:rPr lang="en-US" sz="2800" b="1" dirty="0">
                <a:solidFill>
                  <a:srgbClr val="FF0000"/>
                </a:solidFill>
                <a:latin typeface="Trebuchet MS" panose="020B0603020202020204" pitchFamily="34" charset="0"/>
              </a:rPr>
              <a:t>Learning</a:t>
            </a:r>
            <a:r>
              <a:rPr lang="en-US" sz="2800" b="1" dirty="0">
                <a:latin typeface="Trebuchet MS" panose="020B0603020202020204" pitchFamily="34" charset="0"/>
              </a:rPr>
              <a:t> 	</a:t>
            </a:r>
            <a:r>
              <a:rPr lang="en-US" sz="2800" b="1" dirty="0">
                <a:solidFill>
                  <a:srgbClr val="FF0000"/>
                </a:solidFill>
                <a:latin typeface="Trebuchet MS" panose="020B0603020202020204" pitchFamily="34" charset="0"/>
              </a:rPr>
              <a:t>62%</a:t>
            </a:r>
          </a:p>
          <a:p>
            <a:r>
              <a:rPr lang="en-US" sz="2800" b="1" dirty="0">
                <a:latin typeface="Trebuchet MS" panose="020B0603020202020204" pitchFamily="34" charset="0"/>
              </a:rPr>
              <a:t>	C.	</a:t>
            </a:r>
            <a:r>
              <a:rPr lang="en-US" sz="2800" b="1" dirty="0">
                <a:solidFill>
                  <a:srgbClr val="FF0000"/>
                </a:solidFill>
                <a:latin typeface="Trebuchet MS" panose="020B0603020202020204" pitchFamily="34" charset="0"/>
              </a:rPr>
              <a:t>Family</a:t>
            </a:r>
            <a:r>
              <a:rPr lang="en-US" sz="2800" b="1" dirty="0">
                <a:latin typeface="Trebuchet MS" panose="020B0603020202020204" pitchFamily="34" charset="0"/>
              </a:rPr>
              <a:t>     	</a:t>
            </a:r>
            <a:r>
              <a:rPr lang="en-US" sz="2800" b="1" dirty="0">
                <a:solidFill>
                  <a:srgbClr val="FF0000"/>
                </a:solidFill>
                <a:latin typeface="Trebuchet MS" panose="020B0603020202020204" pitchFamily="34" charset="0"/>
              </a:rPr>
              <a:t>51%</a:t>
            </a:r>
          </a:p>
          <a:p>
            <a:r>
              <a:rPr lang="en-US" sz="2800" b="1" dirty="0">
                <a:latin typeface="Trebuchet MS" panose="020B0603020202020204" pitchFamily="34" charset="0"/>
              </a:rPr>
              <a:t>	D.	</a:t>
            </a:r>
            <a:r>
              <a:rPr lang="en-US" sz="2800" b="1" dirty="0">
                <a:solidFill>
                  <a:srgbClr val="FF0000"/>
                </a:solidFill>
                <a:latin typeface="Trebuchet MS" panose="020B0603020202020204" pitchFamily="34" charset="0"/>
              </a:rPr>
              <a:t>Creativity</a:t>
            </a:r>
            <a:r>
              <a:rPr lang="en-US" sz="2800" b="1" dirty="0">
                <a:latin typeface="Trebuchet MS" panose="020B0603020202020204" pitchFamily="34" charset="0"/>
              </a:rPr>
              <a:t>	</a:t>
            </a:r>
            <a:r>
              <a:rPr lang="en-US" sz="2800" b="1" dirty="0">
                <a:solidFill>
                  <a:srgbClr val="FF0000"/>
                </a:solidFill>
                <a:latin typeface="Trebuchet MS" panose="020B0603020202020204" pitchFamily="34" charset="0"/>
              </a:rPr>
              <a:t>40%</a:t>
            </a:r>
          </a:p>
          <a:p>
            <a:r>
              <a:rPr lang="en-US" sz="2800" b="1" dirty="0">
                <a:latin typeface="Trebuchet MS" panose="020B0603020202020204" pitchFamily="34" charset="0"/>
              </a:rPr>
              <a:t>	E.	</a:t>
            </a:r>
            <a:r>
              <a:rPr lang="en-US" sz="2800" b="1" dirty="0">
                <a:solidFill>
                  <a:srgbClr val="FF0000"/>
                </a:solidFill>
                <a:latin typeface="Trebuchet MS" panose="020B0603020202020204" pitchFamily="34" charset="0"/>
              </a:rPr>
              <a:t>Challenge</a:t>
            </a:r>
            <a:r>
              <a:rPr lang="en-US" sz="2800" b="1" dirty="0">
                <a:latin typeface="Trebuchet MS" panose="020B0603020202020204" pitchFamily="34" charset="0"/>
              </a:rPr>
              <a:t>	</a:t>
            </a:r>
            <a:r>
              <a:rPr lang="en-US" sz="2800" b="1" dirty="0">
                <a:solidFill>
                  <a:srgbClr val="FF0000"/>
                </a:solidFill>
                <a:latin typeface="Trebuchet MS" panose="020B0603020202020204" pitchFamily="34" charset="0"/>
              </a:rPr>
              <a:t>38%</a:t>
            </a:r>
            <a:r>
              <a:rPr lang="en-US" sz="2800" b="1" dirty="0">
                <a:latin typeface="Trebuchet MS" panose="020B0603020202020204" pitchFamily="34" charset="0"/>
              </a:rPr>
              <a:t> </a:t>
            </a:r>
          </a:p>
          <a:p>
            <a:endParaRPr lang="en-US" sz="2800" b="1" dirty="0">
              <a:latin typeface="Trebuchet MS" panose="020B0603020202020204" pitchFamily="34" charset="0"/>
            </a:endParaRPr>
          </a:p>
          <a:p>
            <a:pPr marL="285750" indent="-285750">
              <a:buFont typeface="Arial" panose="020B0604020202020204" pitchFamily="34" charset="0"/>
              <a:buChar char="•"/>
            </a:pPr>
            <a:r>
              <a:rPr lang="en-US" sz="2800" dirty="0">
                <a:latin typeface="Trebuchet MS" panose="020B0603020202020204" pitchFamily="34" charset="0"/>
              </a:rPr>
              <a:t>Other drivers that emerged with Millennials in greater frequency than with older generations included </a:t>
            </a:r>
            <a:r>
              <a:rPr lang="en-US" sz="2800" dirty="0">
                <a:solidFill>
                  <a:srgbClr val="FF0000"/>
                </a:solidFill>
                <a:latin typeface="Trebuchet MS" panose="020B0603020202020204" pitchFamily="34" charset="0"/>
              </a:rPr>
              <a:t>Friendship</a:t>
            </a:r>
            <a:r>
              <a:rPr lang="en-US" sz="2800" dirty="0">
                <a:latin typeface="Trebuchet MS" panose="020B0603020202020204" pitchFamily="34" charset="0"/>
              </a:rPr>
              <a:t>, </a:t>
            </a:r>
            <a:r>
              <a:rPr lang="en-US" sz="2800" dirty="0">
                <a:solidFill>
                  <a:srgbClr val="FF0000"/>
                </a:solidFill>
                <a:latin typeface="Trebuchet MS" panose="020B0603020202020204" pitchFamily="34" charset="0"/>
              </a:rPr>
              <a:t>Fun</a:t>
            </a:r>
            <a:r>
              <a:rPr lang="en-US" sz="2800" dirty="0">
                <a:latin typeface="Trebuchet MS" panose="020B0603020202020204" pitchFamily="34" charset="0"/>
              </a:rPr>
              <a:t>, </a:t>
            </a:r>
            <a:r>
              <a:rPr lang="en-US" sz="2800" dirty="0">
                <a:solidFill>
                  <a:srgbClr val="FF0000"/>
                </a:solidFill>
                <a:latin typeface="Trebuchet MS" panose="020B0603020202020204" pitchFamily="34" charset="0"/>
              </a:rPr>
              <a:t>Recognition</a:t>
            </a:r>
            <a:r>
              <a:rPr lang="en-US" sz="2800" dirty="0">
                <a:latin typeface="Trebuchet MS" panose="020B0603020202020204" pitchFamily="34" charset="0"/>
              </a:rPr>
              <a:t>, </a:t>
            </a:r>
            <a:r>
              <a:rPr lang="en-US" sz="2800" dirty="0">
                <a:solidFill>
                  <a:srgbClr val="FF0000"/>
                </a:solidFill>
                <a:latin typeface="Trebuchet MS" panose="020B0603020202020204" pitchFamily="34" charset="0"/>
              </a:rPr>
              <a:t>Service</a:t>
            </a:r>
            <a:r>
              <a:rPr lang="en-US" sz="2800" dirty="0">
                <a:latin typeface="Trebuchet MS" panose="020B0603020202020204" pitchFamily="34" charset="0"/>
              </a:rPr>
              <a:t> and </a:t>
            </a:r>
            <a:r>
              <a:rPr lang="en-US" sz="2800" dirty="0">
                <a:solidFill>
                  <a:srgbClr val="FF0000"/>
                </a:solidFill>
                <a:latin typeface="Trebuchet MS" panose="020B0603020202020204" pitchFamily="34" charset="0"/>
              </a:rPr>
              <a:t>Empathy</a:t>
            </a:r>
            <a:r>
              <a:rPr lang="en-US" sz="2800" dirty="0">
                <a:latin typeface="Trebuchet MS" panose="020B0603020202020204" pitchFamily="34" charset="0"/>
              </a:rPr>
              <a:t>.  </a:t>
            </a:r>
          </a:p>
        </p:txBody>
      </p:sp>
      <p:sp>
        <p:nvSpPr>
          <p:cNvPr id="2" name="Slide Number Placeholder 1"/>
          <p:cNvSpPr>
            <a:spLocks noGrp="1"/>
          </p:cNvSpPr>
          <p:nvPr>
            <p:ph type="sldNum" sz="quarter" idx="12"/>
          </p:nvPr>
        </p:nvSpPr>
        <p:spPr/>
        <p:txBody>
          <a:bodyPr/>
          <a:lstStyle/>
          <a:p>
            <a:fld id="{6742DE4E-0927-4080-A97F-72AF5D0430E5}" type="slidenum">
              <a:rPr lang="en-US" smtClean="0"/>
              <a:t>25</a:t>
            </a:fld>
            <a:endParaRPr lang="en-US"/>
          </a:p>
        </p:txBody>
      </p:sp>
    </p:spTree>
    <p:extLst>
      <p:ext uri="{BB962C8B-B14F-4D97-AF65-F5344CB8AC3E}">
        <p14:creationId xmlns:p14="http://schemas.microsoft.com/office/powerpoint/2010/main" val="1458248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8612" y="710213"/>
            <a:ext cx="10222992" cy="4832092"/>
          </a:xfrm>
          <a:prstGeom prst="rect">
            <a:avLst/>
          </a:prstGeom>
          <a:solidFill>
            <a:schemeClr val="bg1"/>
          </a:solidFill>
          <a:ln w="38100">
            <a:solidFill>
              <a:schemeClr val="tx1"/>
            </a:solidFill>
          </a:ln>
        </p:spPr>
        <p:txBody>
          <a:bodyPr>
            <a:spAutoFit/>
          </a:bodyPr>
          <a:lstStyle/>
          <a:p>
            <a:r>
              <a:rPr lang="en-US" sz="2800" dirty="0">
                <a:latin typeface="Trebuchet MS" panose="020B0603020202020204" pitchFamily="34" charset="0"/>
              </a:rPr>
              <a:t>Some of the least motivating work concepts for Millennials included:</a:t>
            </a:r>
          </a:p>
          <a:p>
            <a:r>
              <a:rPr lang="en-US" sz="2800" dirty="0">
                <a:latin typeface="Trebuchet MS" panose="020B0603020202020204" pitchFamily="34" charset="0"/>
              </a:rPr>
              <a:t>	</a:t>
            </a:r>
            <a:r>
              <a:rPr lang="en-US" sz="2800" b="1" dirty="0">
                <a:latin typeface="Trebuchet MS" panose="020B0603020202020204" pitchFamily="34" charset="0"/>
              </a:rPr>
              <a:t>A</a:t>
            </a:r>
            <a:r>
              <a:rPr lang="en-US" sz="2800" dirty="0">
                <a:latin typeface="Trebuchet MS" panose="020B0603020202020204" pitchFamily="34" charset="0"/>
              </a:rPr>
              <a:t>.	</a:t>
            </a:r>
            <a:r>
              <a:rPr lang="en-US" sz="2800" b="1" dirty="0">
                <a:solidFill>
                  <a:srgbClr val="FF0000"/>
                </a:solidFill>
                <a:latin typeface="Trebuchet MS" panose="020B0603020202020204" pitchFamily="34" charset="0"/>
              </a:rPr>
              <a:t>Autonomy	20%</a:t>
            </a:r>
          </a:p>
          <a:p>
            <a:r>
              <a:rPr lang="en-US" sz="2800" b="1" dirty="0">
                <a:latin typeface="Trebuchet MS" panose="020B0603020202020204" pitchFamily="34" charset="0"/>
              </a:rPr>
              <a:t>	B.	</a:t>
            </a:r>
            <a:r>
              <a:rPr lang="en-US" sz="2800" b="1" dirty="0">
                <a:solidFill>
                  <a:srgbClr val="FF0000"/>
                </a:solidFill>
                <a:latin typeface="Trebuchet MS" panose="020B0603020202020204" pitchFamily="34" charset="0"/>
              </a:rPr>
              <a:t>Ownership	17%</a:t>
            </a:r>
          </a:p>
          <a:p>
            <a:r>
              <a:rPr lang="en-US" sz="2800" b="1" dirty="0">
                <a:latin typeface="Trebuchet MS" panose="020B0603020202020204" pitchFamily="34" charset="0"/>
              </a:rPr>
              <a:t>	C.	</a:t>
            </a:r>
            <a:r>
              <a:rPr lang="en-US" sz="2800" b="1" dirty="0">
                <a:solidFill>
                  <a:srgbClr val="FF0000"/>
                </a:solidFill>
                <a:latin typeface="Trebuchet MS" panose="020B0603020202020204" pitchFamily="34" charset="0"/>
              </a:rPr>
              <a:t>Money	9%</a:t>
            </a:r>
          </a:p>
          <a:p>
            <a:endParaRPr lang="en-US" sz="2800" b="1" dirty="0">
              <a:latin typeface="Trebuchet MS" panose="020B0603020202020204" pitchFamily="34" charset="0"/>
            </a:endParaRPr>
          </a:p>
          <a:p>
            <a:pPr marL="285750" indent="-285750">
              <a:buFont typeface="Arial" panose="020B0604020202020204" pitchFamily="34" charset="0"/>
              <a:buChar char="•"/>
            </a:pPr>
            <a:r>
              <a:rPr lang="en-US" sz="2800" dirty="0">
                <a:latin typeface="Trebuchet MS" panose="020B0603020202020204" pitchFamily="34" charset="0"/>
              </a:rPr>
              <a:t>It is therefore important to assess each employee’s motivators on an individual level and sculpt their jobs around those motivators that engage employees and do fewer activities that demotivate them.  This goes for all employees, not just the Millennials!</a:t>
            </a:r>
          </a:p>
        </p:txBody>
      </p:sp>
      <p:sp>
        <p:nvSpPr>
          <p:cNvPr id="2" name="Slide Number Placeholder 1"/>
          <p:cNvSpPr>
            <a:spLocks noGrp="1"/>
          </p:cNvSpPr>
          <p:nvPr>
            <p:ph type="sldNum" sz="quarter" idx="12"/>
          </p:nvPr>
        </p:nvSpPr>
        <p:spPr/>
        <p:txBody>
          <a:bodyPr/>
          <a:lstStyle/>
          <a:p>
            <a:fld id="{6742DE4E-0927-4080-A97F-72AF5D0430E5}" type="slidenum">
              <a:rPr lang="en-US" smtClean="0"/>
              <a:t>26</a:t>
            </a:fld>
            <a:endParaRPr lang="en-US"/>
          </a:p>
        </p:txBody>
      </p:sp>
    </p:spTree>
    <p:extLst>
      <p:ext uri="{BB962C8B-B14F-4D97-AF65-F5344CB8AC3E}">
        <p14:creationId xmlns:p14="http://schemas.microsoft.com/office/powerpoint/2010/main" val="115402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7132"/>
            <a:ext cx="10515600" cy="1005840"/>
          </a:xfrm>
          <a:solidFill>
            <a:srgbClr val="99CCFF"/>
          </a:solidFill>
          <a:ln w="19050">
            <a:solidFill>
              <a:schemeClr val="tx1"/>
            </a:solidFill>
          </a:ln>
        </p:spPr>
        <p:txBody>
          <a:bodyPr>
            <a:normAutofit/>
          </a:bodyPr>
          <a:lstStyle/>
          <a:p>
            <a:r>
              <a:rPr lang="en-US" dirty="0">
                <a:latin typeface="Trebuchet MS" panose="020B0603020202020204" pitchFamily="34" charset="0"/>
              </a:rPr>
              <a:t>MEASURING EMPLOYEE ENGAGEMENT</a:t>
            </a:r>
          </a:p>
        </p:txBody>
      </p:sp>
      <p:sp>
        <p:nvSpPr>
          <p:cNvPr id="3" name="Content Placeholder 2"/>
          <p:cNvSpPr>
            <a:spLocks noGrp="1"/>
          </p:cNvSpPr>
          <p:nvPr>
            <p:ph idx="1"/>
          </p:nvPr>
        </p:nvSpPr>
        <p:spPr>
          <a:xfrm>
            <a:off x="838200" y="1429420"/>
            <a:ext cx="10515600" cy="4971379"/>
          </a:xfrm>
          <a:ln w="19050">
            <a:solidFill>
              <a:schemeClr val="tx1"/>
            </a:solidFill>
          </a:ln>
        </p:spPr>
        <p:txBody>
          <a:bodyPr/>
          <a:lstStyle/>
          <a:p>
            <a:pPr marL="0" indent="0">
              <a:buNone/>
            </a:pPr>
            <a:r>
              <a:rPr lang="en-US" sz="1800" dirty="0">
                <a:latin typeface="Trebuchet MS" panose="020B0603020202020204" pitchFamily="34" charset="0"/>
              </a:rPr>
              <a:t>When an employee can make the following statements with confidence, they are much more likely to be engaged.</a:t>
            </a:r>
          </a:p>
          <a:p>
            <a:pPr>
              <a:lnSpc>
                <a:spcPct val="100000"/>
              </a:lnSpc>
              <a:buFont typeface="Wingdings" panose="05000000000000000000" pitchFamily="2" charset="2"/>
              <a:buChar char="ü"/>
            </a:pPr>
            <a:r>
              <a:rPr lang="en-US" dirty="0">
                <a:latin typeface="Trebuchet MS" panose="020B0603020202020204" pitchFamily="34" charset="0"/>
              </a:rPr>
              <a:t> </a:t>
            </a:r>
            <a:r>
              <a:rPr lang="en-US" sz="2000" b="1" dirty="0">
                <a:latin typeface="Trebuchet MS" panose="020B0603020202020204" pitchFamily="34" charset="0"/>
              </a:rPr>
              <a:t>PROFESSIONAL GROWTH</a:t>
            </a:r>
            <a:r>
              <a:rPr lang="en-US" b="1" dirty="0">
                <a:latin typeface="Trebuchet MS" panose="020B0603020202020204" pitchFamily="34" charset="0"/>
              </a:rPr>
              <a:t> -</a:t>
            </a:r>
            <a:r>
              <a:rPr lang="en-US" dirty="0">
                <a:latin typeface="Trebuchet MS" panose="020B0603020202020204" pitchFamily="34" charset="0"/>
              </a:rPr>
              <a:t>  </a:t>
            </a:r>
            <a:r>
              <a:rPr lang="en-US" sz="1800" dirty="0">
                <a:latin typeface="Trebuchet MS" panose="020B0603020202020204" pitchFamily="34" charset="0"/>
              </a:rPr>
              <a:t>This past year, I have been given many opportunities to learn and grow, both professionally and personally. </a:t>
            </a:r>
          </a:p>
          <a:p>
            <a:pPr marL="0" indent="0">
              <a:lnSpc>
                <a:spcPct val="100000"/>
              </a:lnSpc>
              <a:buNone/>
            </a:pPr>
            <a:r>
              <a:rPr lang="en-US" sz="1800" dirty="0">
                <a:latin typeface="Trebuchet MS" panose="020B0603020202020204" pitchFamily="34" charset="0"/>
              </a:rPr>
              <a:t>	My manager regularly discusses my performance and progress with me and asks if there is anything else he can do to make my job easier.</a:t>
            </a:r>
          </a:p>
          <a:p>
            <a:pPr>
              <a:buFont typeface="Wingdings" panose="05000000000000000000" pitchFamily="2" charset="2"/>
              <a:buChar char="ü"/>
            </a:pPr>
            <a:r>
              <a:rPr lang="en-US" sz="2000" b="1" dirty="0">
                <a:latin typeface="Trebuchet MS" panose="020B0603020202020204" pitchFamily="34" charset="0"/>
              </a:rPr>
              <a:t>TEAM ORIENTATION</a:t>
            </a:r>
            <a:r>
              <a:rPr lang="en-US" sz="2200" b="1" dirty="0">
                <a:latin typeface="Trebuchet MS" panose="020B0603020202020204" pitchFamily="34" charset="0"/>
              </a:rPr>
              <a:t> – </a:t>
            </a:r>
            <a:r>
              <a:rPr lang="en-US" sz="1800" dirty="0">
                <a:latin typeface="Trebuchet MS" panose="020B0603020202020204" pitchFamily="34" charset="0"/>
              </a:rPr>
              <a:t>I believe my fellow team members are engaged and want to do great work.</a:t>
            </a:r>
          </a:p>
          <a:p>
            <a:pPr marL="0" indent="0">
              <a:buNone/>
            </a:pPr>
            <a:r>
              <a:rPr lang="en-US" sz="1800" dirty="0">
                <a:latin typeface="Trebuchet MS" panose="020B0603020202020204" pitchFamily="34" charset="0"/>
              </a:rPr>
              <a:t>	I am clear on the mission and purpose of this organization and know how my work impacts mission success.</a:t>
            </a:r>
          </a:p>
          <a:p>
            <a:pPr>
              <a:buFont typeface="Wingdings" panose="05000000000000000000" pitchFamily="2" charset="2"/>
              <a:buChar char="ü"/>
            </a:pPr>
            <a:r>
              <a:rPr lang="en-US" sz="2000" b="1" dirty="0">
                <a:latin typeface="Trebuchet MS" panose="020B0603020202020204" pitchFamily="34" charset="0"/>
              </a:rPr>
              <a:t>INDIVIDUAL NEEDS </a:t>
            </a:r>
            <a:r>
              <a:rPr lang="en-US" sz="2200" b="1" dirty="0">
                <a:latin typeface="Trebuchet MS" panose="020B0603020202020204" pitchFamily="34" charset="0"/>
              </a:rPr>
              <a:t>– </a:t>
            </a:r>
            <a:r>
              <a:rPr lang="en-US" sz="1800" dirty="0">
                <a:latin typeface="Trebuchet MS" panose="020B0603020202020204" pitchFamily="34" charset="0"/>
              </a:rPr>
              <a:t>I know what is expected of me in this role.</a:t>
            </a:r>
          </a:p>
          <a:p>
            <a:pPr marL="0" indent="0">
              <a:buNone/>
            </a:pPr>
            <a:r>
              <a:rPr lang="en-US" sz="1800" b="1" dirty="0">
                <a:latin typeface="Trebuchet MS" panose="020B0603020202020204" pitchFamily="34" charset="0"/>
              </a:rPr>
              <a:t>	</a:t>
            </a:r>
            <a:r>
              <a:rPr lang="en-US" sz="1800" dirty="0">
                <a:latin typeface="Trebuchet MS" panose="020B0603020202020204" pitchFamily="34" charset="0"/>
              </a:rPr>
              <a:t>I have the training and resources to excel at my job.</a:t>
            </a:r>
          </a:p>
          <a:p>
            <a:pPr marL="0" indent="0">
              <a:buNone/>
            </a:pPr>
            <a:r>
              <a:rPr lang="en-US" sz="1800" dirty="0">
                <a:latin typeface="Trebuchet MS" panose="020B0603020202020204" pitchFamily="34" charset="0"/>
              </a:rPr>
              <a:t>	I receive both recognition and constructive guidance.</a:t>
            </a:r>
          </a:p>
          <a:p>
            <a:pPr marL="0" indent="0">
              <a:buNone/>
            </a:pPr>
            <a:r>
              <a:rPr lang="en-US" sz="1800" dirty="0">
                <a:latin typeface="Trebuchet MS" panose="020B0603020202020204" pitchFamily="34" charset="0"/>
              </a:rPr>
              <a:t>	My manager cares about me as a person.</a:t>
            </a:r>
          </a:p>
          <a:p>
            <a:pPr marL="0" indent="0">
              <a:buNone/>
            </a:pPr>
            <a:endParaRPr lang="en-US" sz="2200" dirty="0">
              <a:latin typeface="Trebuchet MS" panose="020B0603020202020204" pitchFamily="34" charset="0"/>
            </a:endParaRPr>
          </a:p>
          <a:p>
            <a:pPr marL="0" indent="0">
              <a:buNone/>
            </a:pPr>
            <a:endParaRPr lang="en-US" sz="2400" dirty="0">
              <a:latin typeface="Trebuchet MS" panose="020B060302020202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27</a:t>
            </a:fld>
            <a:endParaRPr lang="en-US"/>
          </a:p>
        </p:txBody>
      </p:sp>
    </p:spTree>
    <p:extLst>
      <p:ext uri="{BB962C8B-B14F-4D97-AF65-F5344CB8AC3E}">
        <p14:creationId xmlns:p14="http://schemas.microsoft.com/office/powerpoint/2010/main" val="15877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4686" y="1390263"/>
            <a:ext cx="3017520" cy="3474720"/>
          </a:xfrm>
          <a:prstGeom prst="rect">
            <a:avLst/>
          </a:prstGeom>
          <a:solidFill>
            <a:srgbClr val="00FF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Trebuchet MS" panose="020B0603020202020204" pitchFamily="34" charset="0"/>
              </a:rPr>
              <a:t>HUMAN </a:t>
            </a:r>
          </a:p>
          <a:p>
            <a:pPr algn="ctr"/>
            <a:r>
              <a:rPr lang="en-US" sz="4400" b="1" dirty="0">
                <a:solidFill>
                  <a:sysClr val="windowText" lastClr="000000"/>
                </a:solidFill>
                <a:latin typeface="Trebuchet MS" panose="020B0603020202020204" pitchFamily="34" charset="0"/>
              </a:rPr>
              <a:t>CAPITAL</a:t>
            </a:r>
            <a:endParaRPr lang="en-US" sz="4800" b="1" dirty="0">
              <a:solidFill>
                <a:sysClr val="windowText" lastClr="000000"/>
              </a:solidFill>
            </a:endParaRPr>
          </a:p>
        </p:txBody>
      </p:sp>
      <p:sp>
        <p:nvSpPr>
          <p:cNvPr id="6" name="Content Placeholder 4"/>
          <p:cNvSpPr txBox="1">
            <a:spLocks/>
          </p:cNvSpPr>
          <p:nvPr/>
        </p:nvSpPr>
        <p:spPr>
          <a:xfrm>
            <a:off x="8099482" y="1390263"/>
            <a:ext cx="3017520" cy="3474720"/>
          </a:xfrm>
          <a:prstGeom prst="rect">
            <a:avLst/>
          </a:prstGeom>
          <a:solidFill>
            <a:srgbClr val="99FF66"/>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r>
              <a:rPr lang="en-US" sz="4000" b="1" dirty="0">
                <a:solidFill>
                  <a:sysClr val="windowText" lastClr="000000"/>
                </a:solidFill>
                <a:latin typeface="Trebuchet MS" panose="020B0603020202020204" pitchFamily="34" charset="0"/>
              </a:rPr>
              <a:t>TEAMWORK</a:t>
            </a:r>
          </a:p>
        </p:txBody>
      </p:sp>
      <p:sp>
        <p:nvSpPr>
          <p:cNvPr id="8" name="Content Placeholder 4"/>
          <p:cNvSpPr txBox="1">
            <a:spLocks/>
          </p:cNvSpPr>
          <p:nvPr/>
        </p:nvSpPr>
        <p:spPr>
          <a:xfrm>
            <a:off x="4485742" y="1390263"/>
            <a:ext cx="3017520" cy="347472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endParaRPr lang="en-US" sz="3600" dirty="0">
              <a:solidFill>
                <a:sysClr val="windowText" lastClr="000000"/>
              </a:solidFill>
            </a:endParaRPr>
          </a:p>
          <a:p>
            <a:pPr marL="0" indent="0" algn="ctr">
              <a:buNone/>
            </a:pPr>
            <a:r>
              <a:rPr lang="en-US" sz="3600" b="1" dirty="0">
                <a:solidFill>
                  <a:sysClr val="windowText" lastClr="000000"/>
                </a:solidFill>
              </a:rPr>
              <a:t>ENGAGEMENT	</a:t>
            </a:r>
            <a:r>
              <a:rPr lang="en-US" sz="3600" dirty="0">
                <a:solidFill>
                  <a:sysClr val="windowText" lastClr="000000"/>
                </a:solidFill>
              </a:rPr>
              <a:t>	</a:t>
            </a:r>
          </a:p>
        </p:txBody>
      </p:sp>
      <p:sp>
        <p:nvSpPr>
          <p:cNvPr id="9" name="Left-Right Arrow 8"/>
          <p:cNvSpPr/>
          <p:nvPr/>
        </p:nvSpPr>
        <p:spPr>
          <a:xfrm>
            <a:off x="3890858" y="3097762"/>
            <a:ext cx="548640" cy="18288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7521924" y="3097762"/>
            <a:ext cx="548640" cy="18288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742DE4E-0927-4080-A97F-72AF5D0430E5}" type="slidenum">
              <a:rPr lang="en-US" smtClean="0"/>
              <a:t>28</a:t>
            </a:fld>
            <a:endParaRPr lang="en-US"/>
          </a:p>
        </p:txBody>
      </p:sp>
    </p:spTree>
    <p:extLst>
      <p:ext uri="{BB962C8B-B14F-4D97-AF65-F5344CB8AC3E}">
        <p14:creationId xmlns:p14="http://schemas.microsoft.com/office/powerpoint/2010/main" val="25987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9050">
            <a:solidFill>
              <a:schemeClr val="tx1"/>
            </a:solidFill>
          </a:ln>
        </p:spPr>
        <p:txBody>
          <a:bodyPr/>
          <a:lstStyle/>
          <a:p>
            <a:pPr algn="ctr"/>
            <a:r>
              <a:rPr lang="en-US" dirty="0">
                <a:latin typeface="Trebuchet MS" panose="020B0603020202020204" pitchFamily="34" charset="0"/>
              </a:rPr>
              <a:t>TEAMWORK SKILLS</a:t>
            </a:r>
          </a:p>
        </p:txBody>
      </p:sp>
      <p:sp>
        <p:nvSpPr>
          <p:cNvPr id="3" name="Content Placeholder 2"/>
          <p:cNvSpPr>
            <a:spLocks noGrp="1"/>
          </p:cNvSpPr>
          <p:nvPr>
            <p:ph idx="1"/>
          </p:nvPr>
        </p:nvSpPr>
        <p:spPr>
          <a:solidFill>
            <a:srgbClr val="FFFF00"/>
          </a:solidFill>
          <a:ln w="19050">
            <a:solidFill>
              <a:schemeClr val="tx1"/>
            </a:solidFill>
          </a:ln>
        </p:spPr>
        <p:txBody>
          <a:bodyPr>
            <a:normAutofit/>
          </a:bodyPr>
          <a:lstStyle/>
          <a:p>
            <a:pPr marL="0" indent="0">
              <a:buNone/>
            </a:pPr>
            <a:r>
              <a:rPr lang="en-US" sz="1600" i="1" dirty="0">
                <a:latin typeface="Trebuchet MS" panose="020B0603020202020204" pitchFamily="34" charset="0"/>
              </a:rPr>
              <a:t>“Individual commitment to a group effort – that is what makes a team work, a company work, a society work, a civilization work.” – Vince Lombardi</a:t>
            </a:r>
          </a:p>
          <a:p>
            <a:r>
              <a:rPr lang="en-US" sz="2400" dirty="0">
                <a:latin typeface="Trebuchet MS" panose="020B0603020202020204" pitchFamily="34" charset="0"/>
              </a:rPr>
              <a:t>Employers expect employees to be team players even if it seems like a job is best suited to an individual worker.</a:t>
            </a:r>
          </a:p>
          <a:p>
            <a:r>
              <a:rPr lang="en-US" sz="2400" dirty="0">
                <a:latin typeface="Trebuchet MS" panose="020B0603020202020204" pitchFamily="34" charset="0"/>
              </a:rPr>
              <a:t>You may perform the bulk of your work alone, but you still have to be able to think of your work in the context of the Clerk’s Office as a whole and the larger goals of the Judiciary.</a:t>
            </a:r>
          </a:p>
          <a:p>
            <a:r>
              <a:rPr lang="en-US" sz="2400" dirty="0">
                <a:latin typeface="Trebuchet MS" panose="020B0603020202020204" pitchFamily="34" charset="0"/>
              </a:rPr>
              <a:t>You must be able to work well with others and you need to be able to communicate your accomplishments to other people in your office.</a:t>
            </a:r>
          </a:p>
          <a:p>
            <a:r>
              <a:rPr lang="en-US" sz="2400" dirty="0">
                <a:latin typeface="Trebuchet MS" panose="020B0603020202020204" pitchFamily="34" charset="0"/>
              </a:rPr>
              <a:t>Teamwork takes individual work for a collective good that ultimately increases the good everyone receives.</a:t>
            </a:r>
          </a:p>
        </p:txBody>
      </p:sp>
      <p:sp>
        <p:nvSpPr>
          <p:cNvPr id="4" name="Slide Number Placeholder 3"/>
          <p:cNvSpPr>
            <a:spLocks noGrp="1"/>
          </p:cNvSpPr>
          <p:nvPr>
            <p:ph type="sldNum" sz="quarter" idx="12"/>
          </p:nvPr>
        </p:nvSpPr>
        <p:spPr/>
        <p:txBody>
          <a:bodyPr/>
          <a:lstStyle/>
          <a:p>
            <a:fld id="{6742DE4E-0927-4080-A97F-72AF5D0430E5}" type="slidenum">
              <a:rPr lang="en-US" smtClean="0"/>
              <a:t>29</a:t>
            </a:fld>
            <a:endParaRPr lang="en-US"/>
          </a:p>
        </p:txBody>
      </p:sp>
    </p:spTree>
    <p:extLst>
      <p:ext uri="{BB962C8B-B14F-4D97-AF65-F5344CB8AC3E}">
        <p14:creationId xmlns:p14="http://schemas.microsoft.com/office/powerpoint/2010/main" val="1025404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normAutofit/>
          </a:bodyPr>
          <a:lstStyle/>
          <a:p>
            <a:r>
              <a:rPr lang="en-US" sz="4800" dirty="0">
                <a:latin typeface="Trebuchet MS" panose="020B0603020202020204" pitchFamily="34" charset="0"/>
              </a:rPr>
              <a:t>	OVERVIEW</a:t>
            </a:r>
          </a:p>
        </p:txBody>
      </p:sp>
      <p:sp>
        <p:nvSpPr>
          <p:cNvPr id="3" name="Content Placeholder 2"/>
          <p:cNvSpPr>
            <a:spLocks noGrp="1"/>
          </p:cNvSpPr>
          <p:nvPr>
            <p:ph idx="1"/>
          </p:nvPr>
        </p:nvSpPr>
        <p:spPr>
          <a:xfrm>
            <a:off x="838200" y="1931350"/>
            <a:ext cx="10515600" cy="4351338"/>
          </a:xfrm>
          <a:solidFill>
            <a:srgbClr val="FFFF00"/>
          </a:solidFill>
          <a:ln w="19050">
            <a:solidFill>
              <a:schemeClr val="tx1"/>
            </a:solidFill>
          </a:ln>
        </p:spPr>
        <p:txBody>
          <a:bodyPr>
            <a:normAutofit/>
          </a:bodyPr>
          <a:lstStyle/>
          <a:p>
            <a:pPr lvl="1"/>
            <a:r>
              <a:rPr lang="en-US" sz="3200" dirty="0">
                <a:latin typeface="Trebuchet MS" panose="020B0603020202020204" pitchFamily="34" charset="0"/>
              </a:rPr>
              <a:t>What is a high performing court and how does it</a:t>
            </a:r>
          </a:p>
          <a:p>
            <a:pPr marL="457200" lvl="1" indent="0">
              <a:buNone/>
            </a:pPr>
            <a:r>
              <a:rPr lang="en-US" sz="3200" dirty="0">
                <a:latin typeface="Trebuchet MS" panose="020B0603020202020204" pitchFamily="34" charset="0"/>
              </a:rPr>
              <a:t>	improve the Court’s social value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424" y="3012103"/>
            <a:ext cx="2992784" cy="2992784"/>
          </a:xfrm>
          <a:prstGeom prst="rect">
            <a:avLst/>
          </a:prstGeom>
        </p:spPr>
      </p:pic>
      <p:pic>
        <p:nvPicPr>
          <p:cNvPr id="14" name="Picture 13" descr="virtualme2012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279" y="2410322"/>
            <a:ext cx="1562379" cy="2442436"/>
          </a:xfrm>
          <a:prstGeom prst="rect">
            <a:avLst/>
          </a:prstGeom>
        </p:spPr>
      </p:pic>
      <p:sp>
        <p:nvSpPr>
          <p:cNvPr id="28" name="TextBox 27"/>
          <p:cNvSpPr txBox="1"/>
          <p:nvPr/>
        </p:nvSpPr>
        <p:spPr>
          <a:xfrm>
            <a:off x="5663685" y="4293051"/>
            <a:ext cx="569167" cy="230832"/>
          </a:xfrm>
          <a:prstGeom prst="rect">
            <a:avLst/>
          </a:prstGeom>
          <a:noFill/>
        </p:spPr>
        <p:txBody>
          <a:bodyPr wrap="square" rtlCol="0">
            <a:spAutoFit/>
            <a:scene3d>
              <a:camera prst="isometricRightUp"/>
              <a:lightRig rig="threePt" dir="t"/>
            </a:scene3d>
          </a:bodyPr>
          <a:lstStyle/>
          <a:p>
            <a:r>
              <a:rPr lang="en-US" sz="900" b="1" dirty="0"/>
              <a:t>Capitals</a:t>
            </a:r>
          </a:p>
        </p:txBody>
      </p:sp>
      <p:sp>
        <p:nvSpPr>
          <p:cNvPr id="29" name="TextBox 28"/>
          <p:cNvSpPr txBox="1"/>
          <p:nvPr/>
        </p:nvSpPr>
        <p:spPr>
          <a:xfrm>
            <a:off x="6074225" y="4637314"/>
            <a:ext cx="662470" cy="215444"/>
          </a:xfrm>
          <a:prstGeom prst="rect">
            <a:avLst/>
          </a:prstGeom>
          <a:noFill/>
        </p:spPr>
        <p:txBody>
          <a:bodyPr wrap="square" rtlCol="0">
            <a:spAutoFit/>
            <a:scene3d>
              <a:camera prst="isometricRightUp"/>
              <a:lightRig rig="threePt" dir="t"/>
            </a:scene3d>
          </a:bodyPr>
          <a:lstStyle/>
          <a:p>
            <a:r>
              <a:rPr lang="en-US" sz="800" b="1" dirty="0"/>
              <a:t>Teamwork</a:t>
            </a:r>
          </a:p>
        </p:txBody>
      </p:sp>
      <p:sp>
        <p:nvSpPr>
          <p:cNvPr id="30" name="TextBox 29"/>
          <p:cNvSpPr txBox="1"/>
          <p:nvPr/>
        </p:nvSpPr>
        <p:spPr>
          <a:xfrm>
            <a:off x="5607691" y="5337109"/>
            <a:ext cx="737118" cy="230832"/>
          </a:xfrm>
          <a:prstGeom prst="rect">
            <a:avLst/>
          </a:prstGeom>
          <a:noFill/>
        </p:spPr>
        <p:txBody>
          <a:bodyPr wrap="square" rtlCol="0">
            <a:spAutoFit/>
            <a:scene3d>
              <a:camera prst="isometricRightUp"/>
              <a:lightRig rig="threePt" dir="t"/>
            </a:scene3d>
          </a:bodyPr>
          <a:lstStyle/>
          <a:p>
            <a:r>
              <a:rPr lang="en-US" sz="900" b="1" dirty="0"/>
              <a:t>Customers</a:t>
            </a:r>
          </a:p>
        </p:txBody>
      </p:sp>
      <p:sp>
        <p:nvSpPr>
          <p:cNvPr id="31" name="TextBox 30"/>
          <p:cNvSpPr txBox="1"/>
          <p:nvPr/>
        </p:nvSpPr>
        <p:spPr>
          <a:xfrm>
            <a:off x="4478696" y="3862873"/>
            <a:ext cx="640080" cy="338554"/>
          </a:xfrm>
          <a:prstGeom prst="rect">
            <a:avLst/>
          </a:prstGeom>
          <a:noFill/>
        </p:spPr>
        <p:txBody>
          <a:bodyPr wrap="square" rtlCol="0">
            <a:spAutoFit/>
            <a:scene3d>
              <a:camera prst="isometricLeftDown"/>
              <a:lightRig rig="threePt" dir="t"/>
            </a:scene3d>
          </a:bodyPr>
          <a:lstStyle/>
          <a:p>
            <a:r>
              <a:rPr lang="en-US" sz="800" b="1" dirty="0"/>
              <a:t>Mission</a:t>
            </a:r>
          </a:p>
          <a:p>
            <a:r>
              <a:rPr lang="en-US" sz="800" b="1" dirty="0"/>
              <a:t>&amp; Visions</a:t>
            </a:r>
          </a:p>
        </p:txBody>
      </p:sp>
      <p:sp>
        <p:nvSpPr>
          <p:cNvPr id="4" name="Slide Number Placeholder 3"/>
          <p:cNvSpPr>
            <a:spLocks noGrp="1"/>
          </p:cNvSpPr>
          <p:nvPr>
            <p:ph type="sldNum" sz="quarter" idx="12"/>
          </p:nvPr>
        </p:nvSpPr>
        <p:spPr/>
        <p:txBody>
          <a:bodyPr/>
          <a:lstStyle/>
          <a:p>
            <a:fld id="{6742DE4E-0927-4080-A97F-72AF5D0430E5}" type="slidenum">
              <a:rPr lang="en-US" smtClean="0"/>
              <a:t>3</a:t>
            </a:fld>
            <a:endParaRPr lang="en-US"/>
          </a:p>
        </p:txBody>
      </p:sp>
    </p:spTree>
    <p:extLst>
      <p:ext uri="{BB962C8B-B14F-4D97-AF65-F5344CB8AC3E}">
        <p14:creationId xmlns:p14="http://schemas.microsoft.com/office/powerpoint/2010/main" val="2574273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a:ln w="19050">
            <a:solidFill>
              <a:schemeClr val="tx1"/>
            </a:solidFill>
          </a:ln>
        </p:spPr>
        <p:txBody>
          <a:bodyPr/>
          <a:lstStyle/>
          <a:p>
            <a:pPr algn="ctr"/>
            <a:r>
              <a:rPr lang="en-US" dirty="0">
                <a:latin typeface="Trebuchet MS" panose="020B0603020202020204" pitchFamily="34" charset="0"/>
              </a:rPr>
              <a:t>SEVEN TEAMWORK SKILLS</a:t>
            </a:r>
          </a:p>
        </p:txBody>
      </p:sp>
      <p:sp>
        <p:nvSpPr>
          <p:cNvPr id="3" name="Content Placeholder 2"/>
          <p:cNvSpPr>
            <a:spLocks noGrp="1"/>
          </p:cNvSpPr>
          <p:nvPr>
            <p:ph idx="1"/>
          </p:nvPr>
        </p:nvSpPr>
        <p:spPr>
          <a:solidFill>
            <a:srgbClr val="33CCFF"/>
          </a:solidFill>
          <a:ln w="19050">
            <a:solidFill>
              <a:schemeClr val="tx1"/>
            </a:solidFill>
          </a:ln>
        </p:spPr>
        <p:txBody>
          <a:bodyPr>
            <a:normAutofit/>
          </a:bodyPr>
          <a:lstStyle/>
          <a:p>
            <a:pPr>
              <a:buFont typeface="+mj-lt"/>
              <a:buAutoNum type="arabicPeriod"/>
            </a:pPr>
            <a:r>
              <a:rPr lang="en-US" sz="2400" dirty="0">
                <a:latin typeface="Trebuchet MS" panose="020B0603020202020204" pitchFamily="34" charset="0"/>
              </a:rPr>
              <a:t>Communication – </a:t>
            </a:r>
            <a:r>
              <a:rPr lang="en-US" sz="2000" dirty="0">
                <a:latin typeface="Trebuchet MS" panose="020B0603020202020204" pitchFamily="34" charset="0"/>
              </a:rPr>
              <a:t>a good team member communicates their ideas to the group.  You must be able to convey information via phone, e-mail and in person.  You want to make sure your tone is always professional but friendly.  Both verbal and nonverbal communication is important when working with a group.  When there are problems or successes a team has to be willing to communicate effectively what went right or wrong.</a:t>
            </a:r>
          </a:p>
          <a:p>
            <a:pPr>
              <a:buFont typeface="+mj-lt"/>
              <a:buAutoNum type="arabicPeriod"/>
            </a:pPr>
            <a:r>
              <a:rPr lang="en-US" sz="2400" dirty="0">
                <a:latin typeface="Trebuchet MS" panose="020B0603020202020204" pitchFamily="34" charset="0"/>
              </a:rPr>
              <a:t>Listening – </a:t>
            </a:r>
            <a:r>
              <a:rPr lang="en-US" sz="2000" dirty="0">
                <a:latin typeface="Trebuchet MS" panose="020B0603020202020204" pitchFamily="34" charset="0"/>
              </a:rPr>
              <a:t>There is a time to talk and a time to listen.  The time to listen comes twice as often as the time to talk.</a:t>
            </a:r>
          </a:p>
          <a:p>
            <a:pPr>
              <a:buFont typeface="+mj-lt"/>
              <a:buAutoNum type="arabicPeriod"/>
            </a:pPr>
            <a:r>
              <a:rPr lang="en-US" sz="2400" dirty="0">
                <a:latin typeface="Trebuchet MS" panose="020B0603020202020204" pitchFamily="34" charset="0"/>
              </a:rPr>
              <a:t>Sharing – </a:t>
            </a:r>
            <a:r>
              <a:rPr lang="en-US" sz="2000" dirty="0">
                <a:latin typeface="Trebuchet MS" panose="020B0603020202020204" pitchFamily="34" charset="0"/>
              </a:rPr>
              <a:t>What one person knows may be the key to another person’s problem.  You have to be willing to share those keys even when it will make someone else look better.</a:t>
            </a:r>
          </a:p>
          <a:p>
            <a:pPr marL="0" indent="0">
              <a:buNone/>
            </a:pPr>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30</a:t>
            </a:fld>
            <a:endParaRPr lang="en-US"/>
          </a:p>
        </p:txBody>
      </p:sp>
    </p:spTree>
    <p:extLst>
      <p:ext uri="{BB962C8B-B14F-4D97-AF65-F5344CB8AC3E}">
        <p14:creationId xmlns:p14="http://schemas.microsoft.com/office/powerpoint/2010/main" val="15444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455"/>
            <a:ext cx="10515600" cy="1325563"/>
          </a:xfrm>
          <a:solidFill>
            <a:srgbClr val="66CCFF"/>
          </a:solidFill>
          <a:ln w="19050">
            <a:solidFill>
              <a:schemeClr val="tx1"/>
            </a:solidFill>
          </a:ln>
        </p:spPr>
        <p:txBody>
          <a:bodyPr/>
          <a:lstStyle/>
          <a:p>
            <a:pPr algn="ctr"/>
            <a:r>
              <a:rPr lang="en-US" dirty="0">
                <a:latin typeface="Trebuchet MS" panose="020B0603020202020204" pitchFamily="34" charset="0"/>
              </a:rPr>
              <a:t>SEVEN TEAMWORK SKILLS, cont’d</a:t>
            </a:r>
          </a:p>
        </p:txBody>
      </p:sp>
      <p:sp>
        <p:nvSpPr>
          <p:cNvPr id="3" name="Content Placeholder 2"/>
          <p:cNvSpPr>
            <a:spLocks noGrp="1"/>
          </p:cNvSpPr>
          <p:nvPr>
            <p:ph idx="1"/>
          </p:nvPr>
        </p:nvSpPr>
        <p:spPr>
          <a:solidFill>
            <a:srgbClr val="33CCFF"/>
          </a:solidFill>
          <a:ln w="19050">
            <a:solidFill>
              <a:schemeClr val="tx1"/>
            </a:solidFill>
          </a:ln>
        </p:spPr>
        <p:txBody>
          <a:bodyPr>
            <a:normAutofit/>
          </a:bodyPr>
          <a:lstStyle/>
          <a:p>
            <a:pPr marL="457200" indent="-457200">
              <a:buFont typeface="+mj-lt"/>
              <a:buAutoNum type="arabicPeriod" startAt="4"/>
            </a:pPr>
            <a:r>
              <a:rPr lang="en-US" sz="2600" dirty="0">
                <a:latin typeface="Trebuchet MS" panose="020B0603020202020204" pitchFamily="34" charset="0"/>
              </a:rPr>
              <a:t>Language – </a:t>
            </a:r>
            <a:r>
              <a:rPr lang="en-US" sz="2200" dirty="0">
                <a:latin typeface="Trebuchet MS" panose="020B0603020202020204" pitchFamily="34" charset="0"/>
              </a:rPr>
              <a:t>It is so important that you have an established habit of          speaking in an uplifting way.  If you are at all demeaning or domineering or insulting it will grind the team to a halt.</a:t>
            </a:r>
          </a:p>
          <a:p>
            <a:pPr marL="457200" indent="-457200">
              <a:buFont typeface="+mj-lt"/>
              <a:buAutoNum type="arabicPeriod" startAt="4"/>
            </a:pPr>
            <a:r>
              <a:rPr lang="en-US" sz="2600" dirty="0">
                <a:latin typeface="Trebuchet MS" panose="020B0603020202020204" pitchFamily="34" charset="0"/>
              </a:rPr>
              <a:t>Hard work – </a:t>
            </a:r>
            <a:r>
              <a:rPr lang="en-US" sz="2200" dirty="0">
                <a:latin typeface="Trebuchet MS" panose="020B0603020202020204" pitchFamily="34" charset="0"/>
              </a:rPr>
              <a:t>team members have to be willing to work hard on an individual basis and then turn that work over to the team so that as a whole you can make your work meaningful and achieve a greater goal.</a:t>
            </a:r>
          </a:p>
          <a:p>
            <a:pPr marL="457200" indent="-457200">
              <a:buFont typeface="+mj-lt"/>
              <a:buAutoNum type="arabicPeriod" startAt="4"/>
            </a:pPr>
            <a:r>
              <a:rPr lang="en-US" sz="2600" dirty="0">
                <a:latin typeface="Trebuchet MS" panose="020B0603020202020204" pitchFamily="34" charset="0"/>
              </a:rPr>
              <a:t>Persuade – </a:t>
            </a:r>
            <a:r>
              <a:rPr lang="en-US" sz="2200" dirty="0">
                <a:latin typeface="Trebuchet MS" panose="020B0603020202020204" pitchFamily="34" charset="0"/>
              </a:rPr>
              <a:t>Everyone should be encouraged to exchange, defend and then eventually rethink their ideas.</a:t>
            </a:r>
          </a:p>
          <a:p>
            <a:pPr marL="457200" indent="-457200">
              <a:buFont typeface="+mj-lt"/>
              <a:buAutoNum type="arabicPeriod" startAt="4"/>
            </a:pPr>
            <a:r>
              <a:rPr lang="en-US" sz="2600" dirty="0">
                <a:latin typeface="Trebuchet MS" panose="020B0603020202020204" pitchFamily="34" charset="0"/>
              </a:rPr>
              <a:t>Helping – </a:t>
            </a:r>
            <a:r>
              <a:rPr lang="en-US" sz="2000" dirty="0">
                <a:latin typeface="Trebuchet MS" panose="020B0603020202020204" pitchFamily="34" charset="0"/>
              </a:rPr>
              <a:t>Offering help and actually following through with real assistance is an important part of being a team.  If you suspect a team member is struggling with something, your offer to help makes a difference.  When we offer to help, we share their burden.</a:t>
            </a:r>
          </a:p>
          <a:p>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31</a:t>
            </a:fld>
            <a:endParaRPr lang="en-US"/>
          </a:p>
        </p:txBody>
      </p:sp>
    </p:spTree>
    <p:extLst>
      <p:ext uri="{BB962C8B-B14F-4D97-AF65-F5344CB8AC3E}">
        <p14:creationId xmlns:p14="http://schemas.microsoft.com/office/powerpoint/2010/main" val="4776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7159" y="1007706"/>
            <a:ext cx="2929812" cy="3293706"/>
          </a:xfrm>
          <a:prstGeom prst="rect">
            <a:avLst/>
          </a:prstGeom>
          <a:noFill/>
        </p:spPr>
        <p:txBody>
          <a:bodyPr wrap="square" rtlCol="0">
            <a:spAutoFit/>
          </a:bodyPr>
          <a:lstStyle/>
          <a:p>
            <a:endParaRPr lang="en-US"/>
          </a:p>
        </p:txBody>
      </p:sp>
      <p:sp>
        <p:nvSpPr>
          <p:cNvPr id="4" name="TextBox 3"/>
          <p:cNvSpPr txBox="1"/>
          <p:nvPr/>
        </p:nvSpPr>
        <p:spPr>
          <a:xfrm>
            <a:off x="861527" y="612709"/>
            <a:ext cx="2560320" cy="2739211"/>
          </a:xfrm>
          <a:prstGeom prst="rect">
            <a:avLst/>
          </a:prstGeom>
          <a:solidFill>
            <a:srgbClr val="00FFFF"/>
          </a:solidFill>
          <a:ln w="19050">
            <a:solidFill>
              <a:schemeClr val="tx1"/>
            </a:solidFill>
          </a:ln>
        </p:spPr>
        <p:txBody>
          <a:bodyPr wrap="square" rtlCol="0">
            <a:spAutoFit/>
          </a:bodyPr>
          <a:lstStyle/>
          <a:p>
            <a:pPr algn="ctr"/>
            <a:endParaRPr lang="en-US" sz="4800" dirty="0">
              <a:latin typeface="Trebuchet MS" panose="020B0603020202020204" pitchFamily="34" charset="0"/>
            </a:endParaRPr>
          </a:p>
          <a:p>
            <a:pPr algn="ctr"/>
            <a:r>
              <a:rPr lang="en-US" sz="4800" dirty="0">
                <a:latin typeface="Trebuchet MS" panose="020B0603020202020204" pitchFamily="34" charset="0"/>
              </a:rPr>
              <a:t>HUMAN CAPITAL</a:t>
            </a:r>
          </a:p>
          <a:p>
            <a:endParaRPr lang="en-US" sz="1400" dirty="0">
              <a:latin typeface="Trebuchet MS" panose="020B0603020202020204" pitchFamily="34" charset="0"/>
            </a:endParaRPr>
          </a:p>
          <a:p>
            <a:endParaRPr lang="en-US" sz="1400" dirty="0">
              <a:latin typeface="Trebuchet MS" panose="020B0603020202020204" pitchFamily="34" charset="0"/>
            </a:endParaRPr>
          </a:p>
        </p:txBody>
      </p:sp>
      <p:sp>
        <p:nvSpPr>
          <p:cNvPr id="5" name="TextBox 4"/>
          <p:cNvSpPr txBox="1"/>
          <p:nvPr/>
        </p:nvSpPr>
        <p:spPr>
          <a:xfrm>
            <a:off x="3998478" y="612709"/>
            <a:ext cx="2468880" cy="2739211"/>
          </a:xfrm>
          <a:prstGeom prst="rect">
            <a:avLst/>
          </a:prstGeom>
          <a:solidFill>
            <a:srgbClr val="FFFF00"/>
          </a:solidFill>
          <a:ln w="19050">
            <a:solidFill>
              <a:schemeClr val="tx1"/>
            </a:solidFill>
          </a:ln>
        </p:spPr>
        <p:txBody>
          <a:bodyPr wrap="square" rtlCol="0">
            <a:spAutoFit/>
          </a:bodyPr>
          <a:lstStyle/>
          <a:p>
            <a:pPr algn="ctr"/>
            <a:endParaRPr lang="en-US" sz="3200" dirty="0">
              <a:latin typeface="Trebuchet MS" panose="020B0603020202020204" pitchFamily="34" charset="0"/>
            </a:endParaRPr>
          </a:p>
          <a:p>
            <a:pPr algn="ctr"/>
            <a:endParaRPr lang="en-US" sz="3200" dirty="0">
              <a:latin typeface="Trebuchet MS" panose="020B0603020202020204" pitchFamily="34" charset="0"/>
            </a:endParaRPr>
          </a:p>
          <a:p>
            <a:pPr algn="ctr"/>
            <a:r>
              <a:rPr lang="en-US" sz="2800" b="1" dirty="0">
                <a:latin typeface="Trebuchet MS" panose="020B0603020202020204" pitchFamily="34" charset="0"/>
              </a:rPr>
              <a:t>ENGAGEMENT</a:t>
            </a:r>
          </a:p>
          <a:p>
            <a:pPr algn="ctr"/>
            <a:endParaRPr lang="en-US" sz="3200" dirty="0">
              <a:latin typeface="Trebuchet MS" panose="020B0603020202020204" pitchFamily="34" charset="0"/>
            </a:endParaRPr>
          </a:p>
          <a:p>
            <a:pPr algn="ctr"/>
            <a:endParaRPr lang="en-US" sz="3200" dirty="0">
              <a:latin typeface="Trebuchet MS" panose="020B0603020202020204" pitchFamily="34" charset="0"/>
            </a:endParaRPr>
          </a:p>
          <a:p>
            <a:pPr algn="ctr"/>
            <a:endParaRPr lang="en-US" sz="1200" dirty="0">
              <a:latin typeface="Trebuchet MS" panose="020B0603020202020204" pitchFamily="34" charset="0"/>
            </a:endParaRPr>
          </a:p>
        </p:txBody>
      </p:sp>
      <p:sp>
        <p:nvSpPr>
          <p:cNvPr id="6" name="TextBox 5"/>
          <p:cNvSpPr txBox="1"/>
          <p:nvPr/>
        </p:nvSpPr>
        <p:spPr>
          <a:xfrm>
            <a:off x="7022845" y="612709"/>
            <a:ext cx="2560320" cy="2739211"/>
          </a:xfrm>
          <a:prstGeom prst="rect">
            <a:avLst/>
          </a:prstGeom>
          <a:solidFill>
            <a:srgbClr val="99FF66"/>
          </a:solidFill>
          <a:ln w="19050">
            <a:solidFill>
              <a:schemeClr val="tx1"/>
            </a:solidFill>
          </a:ln>
        </p:spPr>
        <p:txBody>
          <a:bodyPr wrap="square" rtlCol="0">
            <a:spAutoFit/>
          </a:bodyPr>
          <a:lstStyle/>
          <a:p>
            <a:pPr algn="ctr"/>
            <a:endParaRPr lang="en-US" sz="4800" dirty="0">
              <a:latin typeface="Trebuchet MS" panose="020B0603020202020204" pitchFamily="34" charset="0"/>
            </a:endParaRPr>
          </a:p>
          <a:p>
            <a:pPr algn="ctr"/>
            <a:r>
              <a:rPr lang="en-US" sz="4800" dirty="0">
                <a:latin typeface="Trebuchet MS" panose="020B0603020202020204" pitchFamily="34" charset="0"/>
              </a:rPr>
              <a:t>TEAM</a:t>
            </a:r>
          </a:p>
          <a:p>
            <a:pPr algn="ctr"/>
            <a:r>
              <a:rPr lang="en-US" sz="4800" dirty="0">
                <a:latin typeface="Trebuchet MS" panose="020B0603020202020204" pitchFamily="34" charset="0"/>
              </a:rPr>
              <a:t>WORK</a:t>
            </a:r>
          </a:p>
          <a:p>
            <a:endParaRPr lang="en-US" sz="1400" dirty="0">
              <a:latin typeface="Trebuchet MS" panose="020B0603020202020204" pitchFamily="34" charset="0"/>
            </a:endParaRPr>
          </a:p>
          <a:p>
            <a:endParaRPr lang="en-US" sz="1400" dirty="0">
              <a:latin typeface="Trebuchet MS" panose="020B0603020202020204" pitchFamily="34" charset="0"/>
            </a:endParaRPr>
          </a:p>
        </p:txBody>
      </p:sp>
      <p:sp>
        <p:nvSpPr>
          <p:cNvPr id="7" name="TextBox 6"/>
          <p:cNvSpPr txBox="1"/>
          <p:nvPr/>
        </p:nvSpPr>
        <p:spPr>
          <a:xfrm>
            <a:off x="7044613" y="3881537"/>
            <a:ext cx="2560320" cy="2616101"/>
          </a:xfrm>
          <a:prstGeom prst="rect">
            <a:avLst/>
          </a:prstGeom>
          <a:solidFill>
            <a:srgbClr val="FF6600"/>
          </a:solidFill>
          <a:ln w="19050">
            <a:solidFill>
              <a:schemeClr val="tx1"/>
            </a:solidFill>
          </a:ln>
        </p:spPr>
        <p:txBody>
          <a:bodyPr wrap="square" rtlCol="0">
            <a:spAutoFit/>
          </a:bodyPr>
          <a:lstStyle/>
          <a:p>
            <a:pPr algn="ctr"/>
            <a:endParaRPr lang="en-US" sz="3600" dirty="0">
              <a:latin typeface="Trebuchet MS" panose="020B0603020202020204" pitchFamily="34" charset="0"/>
            </a:endParaRPr>
          </a:p>
          <a:p>
            <a:pPr algn="ctr"/>
            <a:r>
              <a:rPr lang="en-US" sz="3600" b="1" dirty="0">
                <a:latin typeface="Trebuchet MS" panose="020B0603020202020204" pitchFamily="34" charset="0"/>
              </a:rPr>
              <a:t>CUSTOMER SERVICE</a:t>
            </a:r>
          </a:p>
          <a:p>
            <a:endParaRPr lang="en-US" sz="1400" dirty="0">
              <a:latin typeface="Trebuchet MS" panose="020B0603020202020204" pitchFamily="34" charset="0"/>
            </a:endParaRPr>
          </a:p>
          <a:p>
            <a:endParaRPr lang="en-US" sz="1400" dirty="0">
              <a:latin typeface="Trebuchet MS" panose="020B0603020202020204" pitchFamily="34" charset="0"/>
            </a:endParaRPr>
          </a:p>
          <a:p>
            <a:endParaRPr lang="en-US" sz="1400" dirty="0">
              <a:latin typeface="Trebuchet MS" panose="020B0603020202020204" pitchFamily="34" charset="0"/>
            </a:endParaRPr>
          </a:p>
          <a:p>
            <a:endParaRPr lang="en-US" sz="1400" dirty="0">
              <a:latin typeface="Trebuchet MS" panose="020B0603020202020204" pitchFamily="34" charset="0"/>
            </a:endParaRPr>
          </a:p>
        </p:txBody>
      </p:sp>
      <p:sp>
        <p:nvSpPr>
          <p:cNvPr id="8" name="Left-Right Arrow 7"/>
          <p:cNvSpPr/>
          <p:nvPr/>
        </p:nvSpPr>
        <p:spPr>
          <a:xfrm>
            <a:off x="3433674" y="1903445"/>
            <a:ext cx="548640" cy="27432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6464860" y="1903445"/>
            <a:ext cx="548640" cy="27432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16200000">
            <a:off x="8028685" y="3470237"/>
            <a:ext cx="548640" cy="274320"/>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742DE4E-0927-4080-A97F-72AF5D0430E5}" type="slidenum">
              <a:rPr lang="en-US" smtClean="0"/>
              <a:t>32</a:t>
            </a:fld>
            <a:endParaRPr lang="en-US"/>
          </a:p>
        </p:txBody>
      </p:sp>
    </p:spTree>
    <p:extLst>
      <p:ext uri="{BB962C8B-B14F-4D97-AF65-F5344CB8AC3E}">
        <p14:creationId xmlns:p14="http://schemas.microsoft.com/office/powerpoint/2010/main" val="119682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FFCC"/>
          </a:solidFill>
          <a:ln w="19050">
            <a:solidFill>
              <a:schemeClr val="tx1"/>
            </a:solidFill>
          </a:ln>
        </p:spPr>
        <p:txBody>
          <a:bodyPr/>
          <a:lstStyle/>
          <a:p>
            <a:pPr algn="ctr"/>
            <a:r>
              <a:rPr lang="en-US" dirty="0">
                <a:latin typeface="Trebuchet MS" panose="020B0603020202020204" pitchFamily="34" charset="0"/>
              </a:rPr>
              <a:t>CUSTOMER SERVICE</a:t>
            </a:r>
          </a:p>
        </p:txBody>
      </p:sp>
      <p:sp>
        <p:nvSpPr>
          <p:cNvPr id="3" name="Content Placeholder 2"/>
          <p:cNvSpPr>
            <a:spLocks noGrp="1"/>
          </p:cNvSpPr>
          <p:nvPr>
            <p:ph idx="1"/>
          </p:nvPr>
        </p:nvSpPr>
        <p:spPr>
          <a:solidFill>
            <a:srgbClr val="66FFCC"/>
          </a:solidFill>
          <a:ln w="19050">
            <a:solidFill>
              <a:schemeClr val="tx1"/>
            </a:solidFill>
          </a:ln>
        </p:spPr>
        <p:txBody>
          <a:bodyPr/>
          <a:lstStyle/>
          <a:p>
            <a:r>
              <a:rPr lang="en-US" b="1" dirty="0"/>
              <a:t>Customer service should be termed as “being of service” to the customer.</a:t>
            </a:r>
          </a:p>
          <a:p>
            <a:r>
              <a:rPr lang="en-US" dirty="0"/>
              <a:t>Customer service is about meeting and exceeding the expectations of the customer.</a:t>
            </a:r>
          </a:p>
          <a:p>
            <a:r>
              <a:rPr lang="en-US" dirty="0"/>
              <a:t>Customers expect those assisting them to be extremely helpful, positive and informative.  It is an integral part of the job in a Clerk’s Office and should not be seen as an external extension of it.  </a:t>
            </a:r>
          </a:p>
          <a:p>
            <a:r>
              <a:rPr lang="en-US" dirty="0"/>
              <a:t>The things most important to the customer is effective listening and undivided attention.</a:t>
            </a:r>
          </a:p>
          <a:p>
            <a:pPr marL="0" indent="0">
              <a:buNone/>
            </a:pPr>
            <a:endParaRPr lang="en-US" dirty="0"/>
          </a:p>
        </p:txBody>
      </p:sp>
      <p:sp>
        <p:nvSpPr>
          <p:cNvPr id="4" name="Slide Number Placeholder 3"/>
          <p:cNvSpPr>
            <a:spLocks noGrp="1"/>
          </p:cNvSpPr>
          <p:nvPr>
            <p:ph type="sldNum" sz="quarter" idx="12"/>
          </p:nvPr>
        </p:nvSpPr>
        <p:spPr/>
        <p:txBody>
          <a:bodyPr/>
          <a:lstStyle/>
          <a:p>
            <a:fld id="{6742DE4E-0927-4080-A97F-72AF5D0430E5}" type="slidenum">
              <a:rPr lang="en-US" smtClean="0"/>
              <a:t>33</a:t>
            </a:fld>
            <a:endParaRPr lang="en-US"/>
          </a:p>
        </p:txBody>
      </p:sp>
    </p:spTree>
    <p:extLst>
      <p:ext uri="{BB962C8B-B14F-4D97-AF65-F5344CB8AC3E}">
        <p14:creationId xmlns:p14="http://schemas.microsoft.com/office/powerpoint/2010/main" val="36028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normAutofit/>
          </a:bodyPr>
          <a:lstStyle/>
          <a:p>
            <a:pPr algn="ctr"/>
            <a:r>
              <a:rPr lang="en-US" dirty="0">
                <a:latin typeface="Trebuchet MS" panose="020B0603020202020204" pitchFamily="34" charset="0"/>
              </a:rPr>
              <a:t>CUSTOMER SERVICE SKILLS</a:t>
            </a:r>
          </a:p>
        </p:txBody>
      </p:sp>
      <p:sp>
        <p:nvSpPr>
          <p:cNvPr id="3" name="Content Placeholder 2"/>
          <p:cNvSpPr>
            <a:spLocks noGrp="1"/>
          </p:cNvSpPr>
          <p:nvPr>
            <p:ph idx="1"/>
          </p:nvPr>
        </p:nvSpPr>
        <p:spPr>
          <a:solidFill>
            <a:srgbClr val="99FF66"/>
          </a:solidFill>
          <a:ln w="19050">
            <a:solidFill>
              <a:schemeClr val="tx1"/>
            </a:solidFill>
          </a:ln>
        </p:spPr>
        <p:txBody>
          <a:bodyPr/>
          <a:lstStyle/>
          <a:p>
            <a:r>
              <a:rPr lang="en-US" dirty="0">
                <a:latin typeface="Trebuchet MS" panose="020B0603020202020204" pitchFamily="34" charset="0"/>
              </a:rPr>
              <a:t>Understand the customer</a:t>
            </a:r>
          </a:p>
          <a:p>
            <a:r>
              <a:rPr lang="en-US" dirty="0">
                <a:latin typeface="Trebuchet MS" panose="020B0603020202020204" pitchFamily="34" charset="0"/>
              </a:rPr>
              <a:t>First impressions are real and lasting</a:t>
            </a:r>
          </a:p>
          <a:p>
            <a:r>
              <a:rPr lang="en-US" dirty="0">
                <a:latin typeface="Trebuchet MS" panose="020B0603020202020204" pitchFamily="34" charset="0"/>
              </a:rPr>
              <a:t>Do what you say you are going to do</a:t>
            </a:r>
          </a:p>
          <a:p>
            <a:r>
              <a:rPr lang="en-US" dirty="0">
                <a:latin typeface="Trebuchet MS" panose="020B0603020202020204" pitchFamily="34" charset="0"/>
              </a:rPr>
              <a:t>UNDER promise and OVER deliver</a:t>
            </a:r>
          </a:p>
          <a:p>
            <a:r>
              <a:rPr lang="en-US" dirty="0">
                <a:latin typeface="Trebuchet MS" panose="020B0603020202020204" pitchFamily="34" charset="0"/>
              </a:rPr>
              <a:t>Listen to your customer</a:t>
            </a:r>
          </a:p>
          <a:p>
            <a:r>
              <a:rPr lang="en-US" dirty="0">
                <a:latin typeface="Trebuchet MS" panose="020B0603020202020204" pitchFamily="34" charset="0"/>
              </a:rPr>
              <a:t>The little things matter</a:t>
            </a:r>
          </a:p>
          <a:p>
            <a:r>
              <a:rPr lang="en-US" dirty="0">
                <a:latin typeface="Trebuchet MS" panose="020B0603020202020204" pitchFamily="34" charset="0"/>
              </a:rPr>
              <a:t>If a mistake is made, own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440" y="2259940"/>
            <a:ext cx="2804160" cy="2292400"/>
          </a:xfrm>
          <a:prstGeom prst="rect">
            <a:avLst/>
          </a:prstGeom>
        </p:spPr>
      </p:pic>
      <p:sp>
        <p:nvSpPr>
          <p:cNvPr id="5" name="Slide Number Placeholder 4"/>
          <p:cNvSpPr>
            <a:spLocks noGrp="1"/>
          </p:cNvSpPr>
          <p:nvPr>
            <p:ph type="sldNum" sz="quarter" idx="12"/>
          </p:nvPr>
        </p:nvSpPr>
        <p:spPr/>
        <p:txBody>
          <a:bodyPr/>
          <a:lstStyle/>
          <a:p>
            <a:fld id="{6742DE4E-0927-4080-A97F-72AF5D0430E5}" type="slidenum">
              <a:rPr lang="en-US" smtClean="0"/>
              <a:t>34</a:t>
            </a:fld>
            <a:endParaRPr lang="en-US"/>
          </a:p>
        </p:txBody>
      </p:sp>
    </p:spTree>
    <p:extLst>
      <p:ext uri="{BB962C8B-B14F-4D97-AF65-F5344CB8AC3E}">
        <p14:creationId xmlns:p14="http://schemas.microsoft.com/office/powerpoint/2010/main" val="38722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66"/>
          </a:solidFill>
          <a:ln w="19050">
            <a:solidFill>
              <a:schemeClr val="tx1"/>
            </a:solidFill>
          </a:ln>
        </p:spPr>
        <p:txBody>
          <a:bodyPr/>
          <a:lstStyle/>
          <a:p>
            <a:pPr algn="ctr"/>
            <a:r>
              <a:rPr lang="en-US" dirty="0">
                <a:latin typeface="Trebuchet MS" panose="020B0603020202020204" pitchFamily="34" charset="0"/>
              </a:rPr>
              <a:t>CUSTOMER SERVICE SKILLS, cont’d</a:t>
            </a:r>
          </a:p>
        </p:txBody>
      </p:sp>
      <p:sp>
        <p:nvSpPr>
          <p:cNvPr id="3" name="Content Placeholder 2"/>
          <p:cNvSpPr>
            <a:spLocks noGrp="1"/>
          </p:cNvSpPr>
          <p:nvPr>
            <p:ph idx="1"/>
          </p:nvPr>
        </p:nvSpPr>
        <p:spPr>
          <a:solidFill>
            <a:srgbClr val="99FF66"/>
          </a:solidFill>
          <a:ln w="19050">
            <a:solidFill>
              <a:schemeClr val="tx1"/>
            </a:solidFill>
          </a:ln>
        </p:spPr>
        <p:txBody>
          <a:bodyPr/>
          <a:lstStyle/>
          <a:p>
            <a:r>
              <a:rPr lang="en-US" dirty="0">
                <a:latin typeface="Trebuchet MS" panose="020B0603020202020204" pitchFamily="34" charset="0"/>
              </a:rPr>
              <a:t>Body language is key</a:t>
            </a:r>
          </a:p>
          <a:p>
            <a:r>
              <a:rPr lang="en-US" dirty="0">
                <a:latin typeface="Trebuchet MS" panose="020B0603020202020204" pitchFamily="34" charset="0"/>
              </a:rPr>
              <a:t>Patience</a:t>
            </a:r>
          </a:p>
          <a:p>
            <a:r>
              <a:rPr lang="en-US" dirty="0">
                <a:latin typeface="Trebuchet MS" panose="020B0603020202020204" pitchFamily="34" charset="0"/>
              </a:rPr>
              <a:t>Clear communication skills</a:t>
            </a:r>
          </a:p>
          <a:p>
            <a:r>
              <a:rPr lang="en-US" dirty="0">
                <a:latin typeface="Trebuchet MS" panose="020B0603020202020204" pitchFamily="34" charset="0"/>
              </a:rPr>
              <a:t>Knowledge of the services you render</a:t>
            </a:r>
          </a:p>
          <a:p>
            <a:r>
              <a:rPr lang="en-US" dirty="0">
                <a:latin typeface="Trebuchet MS" panose="020B0603020202020204" pitchFamily="34" charset="0"/>
              </a:rPr>
              <a:t>Time management skills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372" y="2524125"/>
            <a:ext cx="3305175" cy="2381250"/>
          </a:xfrm>
          <a:prstGeom prst="rect">
            <a:avLst/>
          </a:prstGeom>
        </p:spPr>
      </p:pic>
      <p:sp>
        <p:nvSpPr>
          <p:cNvPr id="5" name="Slide Number Placeholder 4"/>
          <p:cNvSpPr>
            <a:spLocks noGrp="1"/>
          </p:cNvSpPr>
          <p:nvPr>
            <p:ph type="sldNum" sz="quarter" idx="12"/>
          </p:nvPr>
        </p:nvSpPr>
        <p:spPr/>
        <p:txBody>
          <a:bodyPr/>
          <a:lstStyle/>
          <a:p>
            <a:fld id="{6742DE4E-0927-4080-A97F-72AF5D0430E5}" type="slidenum">
              <a:rPr lang="en-US" smtClean="0"/>
              <a:t>35</a:t>
            </a:fld>
            <a:endParaRPr lang="en-US"/>
          </a:p>
        </p:txBody>
      </p:sp>
    </p:spTree>
    <p:extLst>
      <p:ext uri="{BB962C8B-B14F-4D97-AF65-F5344CB8AC3E}">
        <p14:creationId xmlns:p14="http://schemas.microsoft.com/office/powerpoint/2010/main" val="98902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9050">
            <a:solidFill>
              <a:schemeClr val="tx1"/>
            </a:solidFill>
          </a:ln>
        </p:spPr>
        <p:txBody>
          <a:bodyPr>
            <a:normAutofit/>
          </a:bodyPr>
          <a:lstStyle/>
          <a:p>
            <a:pPr algn="ctr"/>
            <a:r>
              <a:rPr lang="en-US" sz="4800" dirty="0">
                <a:latin typeface="Trebuchet MS" panose="020B0603020202020204" pitchFamily="34" charset="0"/>
              </a:rPr>
              <a:t>CONCLUSION</a:t>
            </a:r>
          </a:p>
        </p:txBody>
      </p:sp>
      <p:sp>
        <p:nvSpPr>
          <p:cNvPr id="3" name="Content Placeholder 2"/>
          <p:cNvSpPr>
            <a:spLocks noGrp="1"/>
          </p:cNvSpPr>
          <p:nvPr>
            <p:ph idx="1"/>
          </p:nvPr>
        </p:nvSpPr>
        <p:spPr>
          <a:xfrm>
            <a:off x="847531" y="1825625"/>
            <a:ext cx="10515600" cy="4351338"/>
          </a:xfrm>
          <a:solidFill>
            <a:srgbClr val="33CCFF"/>
          </a:solidFill>
          <a:ln w="19050">
            <a:solidFill>
              <a:schemeClr val="tx1"/>
            </a:solidFill>
          </a:ln>
        </p:spPr>
        <p:txBody>
          <a:bodyPr>
            <a:normAutofit/>
          </a:bodyPr>
          <a:lstStyle/>
          <a:p>
            <a:pPr marL="0" indent="0">
              <a:buNone/>
            </a:pPr>
            <a:r>
              <a:rPr lang="en-US" sz="4800" b="1" dirty="0">
                <a:latin typeface="Trebuchet MS" panose="020B0603020202020204" pitchFamily="34" charset="0"/>
              </a:rPr>
              <a:t>SO:  </a:t>
            </a:r>
            <a:r>
              <a:rPr lang="en-US" sz="5400" b="1" dirty="0">
                <a:latin typeface="Trebuchet MS" panose="020B0603020202020204" pitchFamily="34" charset="0"/>
              </a:rPr>
              <a:t>HPCF</a:t>
            </a:r>
            <a:r>
              <a:rPr lang="en-US" sz="3600" dirty="0">
                <a:latin typeface="Trebuchet MS" panose="020B0603020202020204" pitchFamily="34" charset="0"/>
              </a:rPr>
              <a:t>	</a:t>
            </a:r>
            <a:r>
              <a:rPr lang="en-US" sz="4800" dirty="0">
                <a:latin typeface="Trebuchet MS" panose="020B0603020202020204" pitchFamily="34" charset="0"/>
              </a:rPr>
              <a:t>=</a:t>
            </a:r>
            <a:r>
              <a:rPr lang="en-US" sz="3600" dirty="0">
                <a:latin typeface="Trebuchet MS" panose="020B0603020202020204" pitchFamily="34" charset="0"/>
              </a:rPr>
              <a:t>	 	HUMAN CAPITAL</a:t>
            </a:r>
          </a:p>
          <a:p>
            <a:pPr marL="0" indent="0">
              <a:buNone/>
            </a:pPr>
            <a:endParaRPr lang="en-US" sz="3600" b="1" u="sng" dirty="0">
              <a:latin typeface="Trebuchet MS" panose="020B0603020202020204" pitchFamily="34" charset="0"/>
            </a:endParaRPr>
          </a:p>
          <a:p>
            <a:pPr marL="0" indent="0">
              <a:buNone/>
            </a:pPr>
            <a:r>
              <a:rPr lang="en-US" sz="3600" b="1" dirty="0">
                <a:latin typeface="Trebuchet MS" panose="020B0603020202020204" pitchFamily="34" charset="0"/>
              </a:rPr>
              <a:t>			</a:t>
            </a:r>
            <a:r>
              <a:rPr lang="en-US" sz="3600" dirty="0">
                <a:latin typeface="Trebuchet MS" panose="020B0603020202020204" pitchFamily="34" charset="0"/>
              </a:rPr>
              <a:t>EMPLOYMENT ENGAGEMENT</a:t>
            </a:r>
            <a:endParaRPr lang="en-US" sz="3600" b="1" dirty="0">
              <a:latin typeface="Trebuchet MS" panose="020B0603020202020204" pitchFamily="34" charset="0"/>
            </a:endParaRPr>
          </a:p>
          <a:p>
            <a:pPr marL="0" indent="0">
              <a:buNone/>
            </a:pPr>
            <a:endParaRPr lang="en-US" sz="1600" b="1" u="sng" dirty="0">
              <a:latin typeface="Trebuchet MS" panose="020B0603020202020204" pitchFamily="34" charset="0"/>
            </a:endParaRPr>
          </a:p>
          <a:p>
            <a:pPr marL="0" indent="0">
              <a:buNone/>
            </a:pPr>
            <a:endParaRPr lang="en-US" sz="1600" b="1" u="sng" dirty="0">
              <a:latin typeface="Trebuchet MS" panose="020B0603020202020204" pitchFamily="34" charset="0"/>
            </a:endParaRPr>
          </a:p>
          <a:p>
            <a:pPr marL="0" indent="0" algn="ctr">
              <a:buNone/>
            </a:pPr>
            <a:r>
              <a:rPr lang="en-US" sz="3600" dirty="0">
                <a:latin typeface="Trebuchet MS" panose="020B0603020202020204" pitchFamily="34" charset="0"/>
              </a:rPr>
              <a:t>CUSTOMER SERVICE</a:t>
            </a:r>
          </a:p>
          <a:p>
            <a:pPr marL="0" indent="0" algn="ctr">
              <a:buNone/>
            </a:pPr>
            <a:r>
              <a:rPr lang="en-US" sz="3600" dirty="0">
                <a:ln>
                  <a:solidFill>
                    <a:sysClr val="windowText" lastClr="000000"/>
                  </a:solidFill>
                </a:ln>
                <a:latin typeface="Trebuchet MS" panose="020B0603020202020204" pitchFamily="34" charset="0"/>
              </a:rPr>
              <a:t>NOW ON TO DISTRICT COURT STAFFING</a:t>
            </a:r>
            <a:r>
              <a:rPr lang="en-US" sz="3600" dirty="0">
                <a:ln>
                  <a:solidFill>
                    <a:schemeClr val="bg1"/>
                  </a:solidFill>
                </a:ln>
                <a:latin typeface="Trebuchet MS" panose="020B0603020202020204" pitchFamily="34" charset="0"/>
              </a:rPr>
              <a:t>!!</a:t>
            </a:r>
          </a:p>
          <a:p>
            <a:pPr marL="0" indent="0">
              <a:buNone/>
            </a:pPr>
            <a:endParaRPr lang="en-US" sz="1600" b="1" u="sng" dirty="0">
              <a:latin typeface="Trebuchet MS" panose="020B0603020202020204" pitchFamily="34" charset="0"/>
            </a:endParaRPr>
          </a:p>
        </p:txBody>
      </p:sp>
      <p:sp>
        <p:nvSpPr>
          <p:cNvPr id="4" name="Right Arrow 3"/>
          <p:cNvSpPr/>
          <p:nvPr/>
        </p:nvSpPr>
        <p:spPr>
          <a:xfrm>
            <a:off x="5227014" y="2123355"/>
            <a:ext cx="914400" cy="36576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952933" y="2556583"/>
            <a:ext cx="365760" cy="8229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952933" y="3810049"/>
            <a:ext cx="365760" cy="82296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742DE4E-0927-4080-A97F-72AF5D0430E5}" type="slidenum">
              <a:rPr lang="en-US" smtClean="0"/>
              <a:t>36</a:t>
            </a:fld>
            <a:endParaRPr lang="en-US"/>
          </a:p>
        </p:txBody>
      </p:sp>
    </p:spTree>
    <p:extLst>
      <p:ext uri="{BB962C8B-B14F-4D97-AF65-F5344CB8AC3E}">
        <p14:creationId xmlns:p14="http://schemas.microsoft.com/office/powerpoint/2010/main" val="254502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a:latin typeface="Trebuchet MS" panose="020B0603020202020204" pitchFamily="34" charset="0"/>
              </a:rPr>
              <a:t>DISTRICT COURT STAFFING</a:t>
            </a:r>
          </a:p>
        </p:txBody>
      </p:sp>
      <p:sp>
        <p:nvSpPr>
          <p:cNvPr id="3" name="Content Placeholder 2"/>
          <p:cNvSpPr>
            <a:spLocks noGrp="1"/>
          </p:cNvSpPr>
          <p:nvPr>
            <p:ph idx="1"/>
          </p:nvPr>
        </p:nvSpPr>
        <p:spPr>
          <a:xfrm>
            <a:off x="838200" y="4898008"/>
            <a:ext cx="10515600" cy="1594231"/>
          </a:xfrm>
          <a:solidFill>
            <a:srgbClr val="FFC000"/>
          </a:solidFill>
        </p:spPr>
        <p:txBody>
          <a:bodyPr>
            <a:normAutofit fontScale="92500" lnSpcReduction="10000"/>
          </a:bodyPr>
          <a:lstStyle/>
          <a:p>
            <a:pPr marL="0" indent="0">
              <a:buNone/>
            </a:pPr>
            <a:r>
              <a:rPr lang="en-US" sz="1600" dirty="0">
                <a:latin typeface="Trebuchet MS" panose="020B0603020202020204" pitchFamily="34" charset="0"/>
              </a:rPr>
              <a:t>District Court Staffing Workgroup Meeting Dates:</a:t>
            </a:r>
          </a:p>
          <a:p>
            <a:pPr marL="0" indent="0">
              <a:buNone/>
            </a:pPr>
            <a:r>
              <a:rPr lang="en-US" sz="1600" dirty="0">
                <a:latin typeface="Trebuchet MS" panose="020B0603020202020204" pitchFamily="34" charset="0"/>
              </a:rPr>
              <a:t>November, 2016</a:t>
            </a:r>
          </a:p>
          <a:p>
            <a:pPr marL="0" indent="0">
              <a:buNone/>
            </a:pPr>
            <a:r>
              <a:rPr lang="en-US" sz="1600" dirty="0">
                <a:latin typeface="Trebuchet MS" panose="020B0603020202020204" pitchFamily="34" charset="0"/>
              </a:rPr>
              <a:t>June, 2017</a:t>
            </a:r>
          </a:p>
          <a:p>
            <a:pPr marL="0" indent="0">
              <a:buNone/>
            </a:pPr>
            <a:r>
              <a:rPr lang="en-US" sz="1600" dirty="0">
                <a:latin typeface="Trebuchet MS" panose="020B0603020202020204" pitchFamily="34" charset="0"/>
              </a:rPr>
              <a:t>August, 2017</a:t>
            </a:r>
          </a:p>
          <a:p>
            <a:pPr marL="0" indent="0">
              <a:buNone/>
            </a:pPr>
            <a:r>
              <a:rPr lang="en-US" sz="1600" dirty="0">
                <a:latin typeface="Trebuchet MS" panose="020B0603020202020204" pitchFamily="34" charset="0"/>
              </a:rPr>
              <a:t>December, 2017</a:t>
            </a:r>
          </a:p>
          <a:p>
            <a:pPr marL="0" indent="0">
              <a:buNone/>
            </a:pPr>
            <a:endParaRPr lang="en-US" sz="1600" dirty="0">
              <a:latin typeface="Trebuchet MS" panose="020B0603020202020204" pitchFamily="34" charset="0"/>
            </a:endParaRPr>
          </a:p>
          <a:p>
            <a:pPr marL="0" indent="0">
              <a:buNone/>
            </a:pPr>
            <a:endParaRPr lang="en-US" sz="1600" dirty="0">
              <a:latin typeface="Trebuchet MS" panose="020B0603020202020204" pitchFamily="34" charset="0"/>
            </a:endParaRP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208" y="1825625"/>
            <a:ext cx="7205583" cy="2671055"/>
          </a:xfrm>
          <a:prstGeom prst="rect">
            <a:avLst/>
          </a:prstGeom>
        </p:spPr>
      </p:pic>
      <p:sp>
        <p:nvSpPr>
          <p:cNvPr id="5" name="Slide Number Placeholder 4"/>
          <p:cNvSpPr>
            <a:spLocks noGrp="1"/>
          </p:cNvSpPr>
          <p:nvPr>
            <p:ph type="sldNum" sz="quarter" idx="12"/>
          </p:nvPr>
        </p:nvSpPr>
        <p:spPr/>
        <p:txBody>
          <a:bodyPr/>
          <a:lstStyle/>
          <a:p>
            <a:fld id="{6742DE4E-0927-4080-A97F-72AF5D0430E5}" type="slidenum">
              <a:rPr lang="en-US" smtClean="0"/>
              <a:t>37</a:t>
            </a:fld>
            <a:endParaRPr lang="en-US"/>
          </a:p>
        </p:txBody>
      </p:sp>
    </p:spTree>
    <p:extLst>
      <p:ext uri="{BB962C8B-B14F-4D97-AF65-F5344CB8AC3E}">
        <p14:creationId xmlns:p14="http://schemas.microsoft.com/office/powerpoint/2010/main" val="3577037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C000"/>
          </a:solidFill>
        </p:spPr>
        <p:txBody>
          <a:bodyPr>
            <a:normAutofit/>
          </a:bodyPr>
          <a:lstStyle/>
          <a:p>
            <a:pPr marL="0" indent="0">
              <a:buNone/>
            </a:pPr>
            <a:r>
              <a:rPr lang="en-US" sz="2400" dirty="0">
                <a:latin typeface="Trebuchet MS" panose="020B0603020202020204" pitchFamily="34" charset="0"/>
              </a:rPr>
              <a:t>Model Overview</a:t>
            </a:r>
          </a:p>
        </p:txBody>
      </p:sp>
      <p:pic>
        <p:nvPicPr>
          <p:cNvPr id="4" name="Picture 3"/>
          <p:cNvPicPr>
            <a:picLocks/>
          </p:cNvPicPr>
          <p:nvPr/>
        </p:nvPicPr>
        <p:blipFill rotWithShape="1">
          <a:blip r:embed="rId2" cstate="print">
            <a:extLst>
              <a:ext uri="{28A0092B-C50C-407E-A947-70E740481C1C}">
                <a14:useLocalDpi xmlns:a14="http://schemas.microsoft.com/office/drawing/2010/main" val="0"/>
              </a:ext>
            </a:extLst>
          </a:blip>
          <a:srcRect t="6672"/>
          <a:stretch/>
        </p:blipFill>
        <p:spPr>
          <a:xfrm>
            <a:off x="3922776" y="1825625"/>
            <a:ext cx="4224528" cy="4378770"/>
          </a:xfrm>
          <a:prstGeom prst="rect">
            <a:avLst/>
          </a:prstGeom>
        </p:spPr>
      </p:pic>
      <p:sp>
        <p:nvSpPr>
          <p:cNvPr id="2" name="Title 1"/>
          <p:cNvSpPr>
            <a:spLocks noGrp="1"/>
          </p:cNvSpPr>
          <p:nvPr>
            <p:ph type="title"/>
          </p:nvPr>
        </p:nvSpPr>
        <p:spPr>
          <a:solidFill>
            <a:srgbClr val="FFFF00"/>
          </a:solidFill>
        </p:spPr>
        <p:txBody>
          <a:bodyPr/>
          <a:lstStyle/>
          <a:p>
            <a:pPr algn="ctr"/>
            <a:r>
              <a:rPr lang="en-US" dirty="0">
                <a:latin typeface="Trebuchet MS" panose="020B0603020202020204" pitchFamily="34" charset="0"/>
              </a:rPr>
              <a:t>DISTRICT COURT STAFFING cont’d</a:t>
            </a:r>
          </a:p>
        </p:txBody>
      </p:sp>
      <p:sp>
        <p:nvSpPr>
          <p:cNvPr id="5" name="Slide Number Placeholder 4"/>
          <p:cNvSpPr>
            <a:spLocks noGrp="1"/>
          </p:cNvSpPr>
          <p:nvPr>
            <p:ph type="sldNum" sz="quarter" idx="12"/>
          </p:nvPr>
        </p:nvSpPr>
        <p:spPr/>
        <p:txBody>
          <a:bodyPr/>
          <a:lstStyle/>
          <a:p>
            <a:fld id="{6742DE4E-0927-4080-A97F-72AF5D0430E5}" type="slidenum">
              <a:rPr lang="en-US" smtClean="0"/>
              <a:t>38</a:t>
            </a:fld>
            <a:endParaRPr lang="en-US"/>
          </a:p>
        </p:txBody>
      </p:sp>
    </p:spTree>
    <p:extLst>
      <p:ext uri="{BB962C8B-B14F-4D97-AF65-F5344CB8AC3E}">
        <p14:creationId xmlns:p14="http://schemas.microsoft.com/office/powerpoint/2010/main" val="3198639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19050">
            <a:solidFill>
              <a:schemeClr val="bg1"/>
            </a:solidFill>
          </a:ln>
        </p:spPr>
        <p:txBody>
          <a:bodyPr/>
          <a:lstStyle/>
          <a:p>
            <a:pPr algn="ctr"/>
            <a:r>
              <a:rPr lang="en-US" dirty="0">
                <a:latin typeface="Trebuchet MS" panose="020B0603020202020204" pitchFamily="34" charset="0"/>
              </a:rPr>
              <a:t>DISTRICT COURT STAFFING cont’d</a:t>
            </a:r>
          </a:p>
        </p:txBody>
      </p:sp>
      <p:grpSp>
        <p:nvGrpSpPr>
          <p:cNvPr id="14" name="Group 13"/>
          <p:cNvGrpSpPr/>
          <p:nvPr/>
        </p:nvGrpSpPr>
        <p:grpSpPr>
          <a:xfrm>
            <a:off x="2130551" y="1677685"/>
            <a:ext cx="8074153" cy="5180315"/>
            <a:chOff x="1748955" y="1677685"/>
            <a:chExt cx="8455750" cy="5364231"/>
          </a:xfrm>
        </p:grpSpPr>
        <p:grpSp>
          <p:nvGrpSpPr>
            <p:cNvPr id="12" name="Group 11"/>
            <p:cNvGrpSpPr/>
            <p:nvPr/>
          </p:nvGrpSpPr>
          <p:grpSpPr>
            <a:xfrm>
              <a:off x="4306821" y="1677685"/>
              <a:ext cx="5506028" cy="624725"/>
              <a:chOff x="4306821" y="1394221"/>
              <a:chExt cx="5506028" cy="624725"/>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952" r="48808" b="92448"/>
              <a:stretch/>
            </p:blipFill>
            <p:spPr>
              <a:xfrm>
                <a:off x="4306821" y="1394221"/>
                <a:ext cx="996700" cy="624725"/>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9637" r="17603" b="92448"/>
              <a:stretch/>
            </p:blipFill>
            <p:spPr>
              <a:xfrm>
                <a:off x="7857991" y="1394221"/>
                <a:ext cx="783090" cy="624725"/>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1991" r="33138" b="92448"/>
              <a:stretch/>
            </p:blipFill>
            <p:spPr>
              <a:xfrm>
                <a:off x="6018502" y="1394221"/>
                <a:ext cx="912639" cy="624725"/>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83687" r="994" b="92448"/>
              <a:stretch/>
            </p:blipFill>
            <p:spPr>
              <a:xfrm>
                <a:off x="8872726" y="1394221"/>
                <a:ext cx="940123" cy="624725"/>
              </a:xfrm>
              <a:prstGeom prst="rect">
                <a:avLst/>
              </a:prstGeom>
            </p:spPr>
          </p:pic>
        </p:grpSp>
        <p:grpSp>
          <p:nvGrpSpPr>
            <p:cNvPr id="13" name="Group 12"/>
            <p:cNvGrpSpPr/>
            <p:nvPr/>
          </p:nvGrpSpPr>
          <p:grpSpPr>
            <a:xfrm>
              <a:off x="1748955" y="2254587"/>
              <a:ext cx="8455750" cy="4787329"/>
              <a:chOff x="1748955" y="1998555"/>
              <a:chExt cx="8455750" cy="4787329"/>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333"/>
              <a:stretch/>
            </p:blipFill>
            <p:spPr>
              <a:xfrm>
                <a:off x="2045253" y="1998555"/>
                <a:ext cx="7703756" cy="121296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955" y="2997269"/>
                <a:ext cx="8455750" cy="3788615"/>
              </a:xfrm>
              <a:prstGeom prst="rect">
                <a:avLst/>
              </a:prstGeom>
            </p:spPr>
          </p:pic>
        </p:grpSp>
      </p:grpSp>
      <p:sp>
        <p:nvSpPr>
          <p:cNvPr id="3" name="TextBox 2"/>
          <p:cNvSpPr txBox="1"/>
          <p:nvPr/>
        </p:nvSpPr>
        <p:spPr>
          <a:xfrm>
            <a:off x="522514" y="4749283"/>
            <a:ext cx="1399591" cy="584775"/>
          </a:xfrm>
          <a:prstGeom prst="rect">
            <a:avLst/>
          </a:prstGeom>
          <a:noFill/>
        </p:spPr>
        <p:txBody>
          <a:bodyPr wrap="square" rtlCol="0">
            <a:spAutoFit/>
          </a:bodyPr>
          <a:lstStyle/>
          <a:p>
            <a:r>
              <a:rPr lang="en-US" sz="1600" b="1" dirty="0"/>
              <a:t>Clerk’s Offices =  195</a:t>
            </a:r>
          </a:p>
        </p:txBody>
      </p:sp>
      <p:sp>
        <p:nvSpPr>
          <p:cNvPr id="8" name="Slide Number Placeholder 7"/>
          <p:cNvSpPr>
            <a:spLocks noGrp="1"/>
          </p:cNvSpPr>
          <p:nvPr>
            <p:ph type="sldNum" sz="quarter" idx="12"/>
          </p:nvPr>
        </p:nvSpPr>
        <p:spPr/>
        <p:txBody>
          <a:bodyPr/>
          <a:lstStyle/>
          <a:p>
            <a:fld id="{6742DE4E-0927-4080-A97F-72AF5D0430E5}" type="slidenum">
              <a:rPr lang="en-US" smtClean="0"/>
              <a:t>39</a:t>
            </a:fld>
            <a:endParaRPr lang="en-US"/>
          </a:p>
        </p:txBody>
      </p:sp>
    </p:spTree>
    <p:extLst>
      <p:ext uri="{BB962C8B-B14F-4D97-AF65-F5344CB8AC3E}">
        <p14:creationId xmlns:p14="http://schemas.microsoft.com/office/powerpoint/2010/main" val="327982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3617158277"/>
              </p:ext>
            </p:extLst>
          </p:nvPr>
        </p:nvGraphicFramePr>
        <p:xfrm>
          <a:off x="2038707" y="247884"/>
          <a:ext cx="8113000" cy="6268570"/>
        </p:xfrm>
        <a:graphic>
          <a:graphicData uri="http://schemas.openxmlformats.org/presentationml/2006/ole">
            <mc:AlternateContent xmlns:mc="http://schemas.openxmlformats.org/markup-compatibility/2006">
              <mc:Choice xmlns:v="urn:schemas-microsoft-com:vml" Requires="v">
                <p:oleObj spid="_x0000_s3108" name="Acrobat Document" r:id="rId3" imgW="7543559" imgH="5829107" progId="AcroExch.Document.7">
                  <p:embed/>
                </p:oleObj>
              </mc:Choice>
              <mc:Fallback>
                <p:oleObj name="Acrobat Document" r:id="rId3" imgW="7543559" imgH="5829107" progId="AcroExch.Document.7">
                  <p:embed/>
                  <p:pic>
                    <p:nvPicPr>
                      <p:cNvPr id="0" name=""/>
                      <p:cNvPicPr/>
                      <p:nvPr/>
                    </p:nvPicPr>
                    <p:blipFill>
                      <a:blip r:embed="rId4"/>
                      <a:stretch>
                        <a:fillRect/>
                      </a:stretch>
                    </p:blipFill>
                    <p:spPr>
                      <a:xfrm>
                        <a:off x="2038707" y="247884"/>
                        <a:ext cx="8113000" cy="6268570"/>
                      </a:xfrm>
                      <a:prstGeom prst="rect">
                        <a:avLst/>
                      </a:prstGeom>
                      <a:ln w="38100">
                        <a:solidFill>
                          <a:schemeClr val="tx1"/>
                        </a:solidFill>
                      </a:ln>
                    </p:spPr>
                  </p:pic>
                </p:oleObj>
              </mc:Fallback>
            </mc:AlternateContent>
          </a:graphicData>
        </a:graphic>
      </p:graphicFrame>
      <p:sp>
        <p:nvSpPr>
          <p:cNvPr id="2" name="Slide Number Placeholder 1"/>
          <p:cNvSpPr>
            <a:spLocks noGrp="1"/>
          </p:cNvSpPr>
          <p:nvPr>
            <p:ph type="sldNum" sz="quarter" idx="12"/>
          </p:nvPr>
        </p:nvSpPr>
        <p:spPr/>
        <p:txBody>
          <a:bodyPr/>
          <a:lstStyle/>
          <a:p>
            <a:fld id="{6742DE4E-0927-4080-A97F-72AF5D0430E5}" type="slidenum">
              <a:rPr lang="en-US" smtClean="0"/>
              <a:t>4</a:t>
            </a:fld>
            <a:endParaRPr lang="en-US"/>
          </a:p>
        </p:txBody>
      </p:sp>
    </p:spTree>
    <p:extLst>
      <p:ext uri="{BB962C8B-B14F-4D97-AF65-F5344CB8AC3E}">
        <p14:creationId xmlns:p14="http://schemas.microsoft.com/office/powerpoint/2010/main" val="606253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a:latin typeface="Trebuchet MS" panose="020B0603020202020204" pitchFamily="34" charset="0"/>
              </a:rPr>
              <a:t>DISTRICT COURT STAFFING cont’d</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21390"/>
          <a:stretch/>
        </p:blipFill>
        <p:spPr>
          <a:xfrm>
            <a:off x="850392" y="1836993"/>
            <a:ext cx="4855700" cy="4940140"/>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2794" r="70275" b="5199"/>
          <a:stretch/>
        </p:blipFill>
        <p:spPr>
          <a:xfrm>
            <a:off x="5063531" y="5715000"/>
            <a:ext cx="1766563" cy="92354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238" y="2300288"/>
            <a:ext cx="5887735" cy="3341559"/>
          </a:xfrm>
          <a:prstGeom prst="rect">
            <a:avLst/>
          </a:prstGeom>
        </p:spPr>
      </p:pic>
      <p:sp>
        <p:nvSpPr>
          <p:cNvPr id="3" name="Slide Number Placeholder 2"/>
          <p:cNvSpPr>
            <a:spLocks noGrp="1"/>
          </p:cNvSpPr>
          <p:nvPr>
            <p:ph type="sldNum" sz="quarter" idx="12"/>
          </p:nvPr>
        </p:nvSpPr>
        <p:spPr/>
        <p:txBody>
          <a:bodyPr/>
          <a:lstStyle/>
          <a:p>
            <a:fld id="{6742DE4E-0927-4080-A97F-72AF5D0430E5}" type="slidenum">
              <a:rPr lang="en-US" smtClean="0"/>
              <a:t>40</a:t>
            </a:fld>
            <a:endParaRPr lang="en-US"/>
          </a:p>
        </p:txBody>
      </p:sp>
    </p:spTree>
    <p:extLst>
      <p:ext uri="{BB962C8B-B14F-4D97-AF65-F5344CB8AC3E}">
        <p14:creationId xmlns:p14="http://schemas.microsoft.com/office/powerpoint/2010/main" val="452866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a:latin typeface="Trebuchet MS" panose="020B0603020202020204" pitchFamily="34" charset="0"/>
              </a:rPr>
              <a:t>DISTRICT COURT STAFFING cont’d</a:t>
            </a:r>
          </a:p>
        </p:txBody>
      </p:sp>
      <p:sp>
        <p:nvSpPr>
          <p:cNvPr id="3" name="Content Placeholder 2"/>
          <p:cNvSpPr>
            <a:spLocks noGrp="1"/>
          </p:cNvSpPr>
          <p:nvPr>
            <p:ph idx="1"/>
          </p:nvPr>
        </p:nvSpPr>
        <p:spPr>
          <a:solidFill>
            <a:srgbClr val="FFC000"/>
          </a:solidFill>
        </p:spPr>
        <p:txBody>
          <a:bodyPr>
            <a:normAutofit/>
          </a:bodyPr>
          <a:lstStyle/>
          <a:p>
            <a:pPr marL="0" indent="0">
              <a:buNone/>
            </a:pPr>
            <a:r>
              <a:rPr lang="en-US" sz="2400" dirty="0">
                <a:latin typeface="Trebuchet MS" panose="020B0603020202020204" pitchFamily="34" charset="0"/>
              </a:rPr>
              <a:t>Understaffed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222" t="28530" r="27777" b="29167"/>
          <a:stretch/>
        </p:blipFill>
        <p:spPr>
          <a:xfrm>
            <a:off x="2848510" y="2535850"/>
            <a:ext cx="6494980" cy="2930888"/>
          </a:xfrm>
          <a:prstGeom prst="rect">
            <a:avLst/>
          </a:prstGeom>
        </p:spPr>
      </p:pic>
      <p:sp>
        <p:nvSpPr>
          <p:cNvPr id="5" name="Slide Number Placeholder 4"/>
          <p:cNvSpPr>
            <a:spLocks noGrp="1"/>
          </p:cNvSpPr>
          <p:nvPr>
            <p:ph type="sldNum" sz="quarter" idx="12"/>
          </p:nvPr>
        </p:nvSpPr>
        <p:spPr/>
        <p:txBody>
          <a:bodyPr/>
          <a:lstStyle/>
          <a:p>
            <a:fld id="{6742DE4E-0927-4080-A97F-72AF5D0430E5}" type="slidenum">
              <a:rPr lang="en-US" smtClean="0"/>
              <a:t>41</a:t>
            </a:fld>
            <a:endParaRPr lang="en-US"/>
          </a:p>
        </p:txBody>
      </p:sp>
    </p:spTree>
    <p:extLst>
      <p:ext uri="{BB962C8B-B14F-4D97-AF65-F5344CB8AC3E}">
        <p14:creationId xmlns:p14="http://schemas.microsoft.com/office/powerpoint/2010/main" val="1187877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a:latin typeface="Trebuchet MS" panose="020B0603020202020204" pitchFamily="34" charset="0"/>
              </a:rPr>
              <a:t>DISTRICT COURT STAFFING cont’d</a:t>
            </a:r>
          </a:p>
        </p:txBody>
      </p:sp>
      <p:sp>
        <p:nvSpPr>
          <p:cNvPr id="3" name="Content Placeholder 2"/>
          <p:cNvSpPr>
            <a:spLocks noGrp="1"/>
          </p:cNvSpPr>
          <p:nvPr>
            <p:ph idx="1"/>
          </p:nvPr>
        </p:nvSpPr>
        <p:spPr>
          <a:solidFill>
            <a:srgbClr val="FFC000"/>
          </a:solidFill>
        </p:spPr>
        <p:txBody>
          <a:bodyPr>
            <a:normAutofit/>
          </a:bodyPr>
          <a:lstStyle/>
          <a:p>
            <a:pPr marL="0" indent="0">
              <a:buNone/>
            </a:pPr>
            <a:r>
              <a:rPr lang="en-US" sz="2400" dirty="0">
                <a:latin typeface="Trebuchet MS" panose="020B0603020202020204" pitchFamily="34" charset="0"/>
              </a:rPr>
              <a:t>Overstaffed</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521" t="59532" r="4165"/>
          <a:stretch/>
        </p:blipFill>
        <p:spPr>
          <a:xfrm>
            <a:off x="2853499" y="2525513"/>
            <a:ext cx="6485001" cy="2951561"/>
          </a:xfrm>
          <a:prstGeom prst="rect">
            <a:avLst/>
          </a:prstGeom>
        </p:spPr>
      </p:pic>
      <p:sp>
        <p:nvSpPr>
          <p:cNvPr id="4" name="Slide Number Placeholder 3"/>
          <p:cNvSpPr>
            <a:spLocks noGrp="1"/>
          </p:cNvSpPr>
          <p:nvPr>
            <p:ph type="sldNum" sz="quarter" idx="12"/>
          </p:nvPr>
        </p:nvSpPr>
        <p:spPr/>
        <p:txBody>
          <a:bodyPr/>
          <a:lstStyle/>
          <a:p>
            <a:fld id="{6742DE4E-0927-4080-A97F-72AF5D0430E5}" type="slidenum">
              <a:rPr lang="en-US" smtClean="0"/>
              <a:t>42</a:t>
            </a:fld>
            <a:endParaRPr lang="en-US"/>
          </a:p>
        </p:txBody>
      </p:sp>
    </p:spTree>
    <p:extLst>
      <p:ext uri="{BB962C8B-B14F-4D97-AF65-F5344CB8AC3E}">
        <p14:creationId xmlns:p14="http://schemas.microsoft.com/office/powerpoint/2010/main" val="1312411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a:latin typeface="Trebuchet MS" panose="020B0603020202020204" pitchFamily="34" charset="0"/>
              </a:rPr>
              <a:t>DISTRICT COURT STAFFING cont’d</a:t>
            </a:r>
          </a:p>
        </p:txBody>
      </p:sp>
      <p:sp>
        <p:nvSpPr>
          <p:cNvPr id="3" name="Content Placeholder 2"/>
          <p:cNvSpPr>
            <a:spLocks noGrp="1"/>
          </p:cNvSpPr>
          <p:nvPr>
            <p:ph idx="1"/>
          </p:nvPr>
        </p:nvSpPr>
        <p:spPr>
          <a:solidFill>
            <a:srgbClr val="FFC000"/>
          </a:solidFill>
        </p:spPr>
        <p:txBody>
          <a:bodyPr>
            <a:normAutofit/>
          </a:bodyPr>
          <a:lstStyle/>
          <a:p>
            <a:pPr marL="0" indent="0">
              <a:buNone/>
            </a:pPr>
            <a:r>
              <a:rPr lang="en-US" sz="2400" dirty="0">
                <a:latin typeface="Trebuchet MS" panose="020B0603020202020204" pitchFamily="34" charset="0"/>
              </a:rPr>
              <a:t>Fully Staffed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991" t="59106" r="4966"/>
          <a:stretch/>
        </p:blipFill>
        <p:spPr>
          <a:xfrm>
            <a:off x="2816352" y="2498837"/>
            <a:ext cx="6559296" cy="3004913"/>
          </a:xfrm>
          <a:prstGeom prst="rect">
            <a:avLst/>
          </a:prstGeom>
        </p:spPr>
      </p:pic>
      <p:sp>
        <p:nvSpPr>
          <p:cNvPr id="4" name="Slide Number Placeholder 3"/>
          <p:cNvSpPr>
            <a:spLocks noGrp="1"/>
          </p:cNvSpPr>
          <p:nvPr>
            <p:ph type="sldNum" sz="quarter" idx="12"/>
          </p:nvPr>
        </p:nvSpPr>
        <p:spPr/>
        <p:txBody>
          <a:bodyPr/>
          <a:lstStyle/>
          <a:p>
            <a:fld id="{6742DE4E-0927-4080-A97F-72AF5D0430E5}" type="slidenum">
              <a:rPr lang="en-US" smtClean="0"/>
              <a:t>43</a:t>
            </a:fld>
            <a:endParaRPr lang="en-US"/>
          </a:p>
        </p:txBody>
      </p:sp>
    </p:spTree>
    <p:extLst>
      <p:ext uri="{BB962C8B-B14F-4D97-AF65-F5344CB8AC3E}">
        <p14:creationId xmlns:p14="http://schemas.microsoft.com/office/powerpoint/2010/main" val="2216944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6434"/>
          </a:xfrm>
          <a:solidFill>
            <a:srgbClr val="00FFFF"/>
          </a:solidFill>
          <a:ln w="19050">
            <a:solidFill>
              <a:schemeClr val="tx1"/>
            </a:solidFill>
          </a:ln>
        </p:spPr>
        <p:txBody>
          <a:bodyPr>
            <a:normAutofit/>
          </a:bodyPr>
          <a:lstStyle/>
          <a:p>
            <a:pPr algn="ctr"/>
            <a:r>
              <a:rPr lang="en-US" sz="3200" dirty="0">
                <a:latin typeface="Trebuchet MS" panose="020B0603020202020204" pitchFamily="34" charset="0"/>
              </a:rPr>
              <a:t>DEPARTMENT OF JUDICIAL PLANNING SPRING 2018 MANAGEMENT INFORMATION WORKSHOPS</a:t>
            </a:r>
          </a:p>
        </p:txBody>
      </p:sp>
      <p:sp>
        <p:nvSpPr>
          <p:cNvPr id="3" name="Content Placeholder 2"/>
          <p:cNvSpPr>
            <a:spLocks noGrp="1"/>
          </p:cNvSpPr>
          <p:nvPr>
            <p:ph idx="1"/>
          </p:nvPr>
        </p:nvSpPr>
        <p:spPr>
          <a:xfrm>
            <a:off x="838200" y="1614201"/>
            <a:ext cx="10515600" cy="4389120"/>
          </a:xfrm>
          <a:solidFill>
            <a:schemeClr val="bg1"/>
          </a:solidFill>
          <a:ln w="19050">
            <a:solidFill>
              <a:schemeClr val="tx1"/>
            </a:solidFill>
          </a:ln>
        </p:spPr>
        <p:txBody>
          <a:bodyPr>
            <a:normAutofit fontScale="92500" lnSpcReduction="10000"/>
          </a:bodyPr>
          <a:lstStyle/>
          <a:p>
            <a:pPr marL="0" indent="0">
              <a:buNone/>
            </a:pPr>
            <a:r>
              <a:rPr lang="en-US" dirty="0">
                <a:latin typeface="Trebuchet MS" panose="020B0603020202020204" pitchFamily="34" charset="0"/>
              </a:rPr>
              <a:t>	</a:t>
            </a:r>
            <a:r>
              <a:rPr lang="en-US" sz="2000" u="sng" dirty="0">
                <a:latin typeface="Trebuchet MS" panose="020B0603020202020204" pitchFamily="34" charset="0"/>
              </a:rPr>
              <a:t>Dates</a:t>
            </a:r>
            <a:r>
              <a:rPr lang="en-US" sz="2000" dirty="0">
                <a:latin typeface="Trebuchet MS" panose="020B0603020202020204" pitchFamily="34" charset="0"/>
              </a:rPr>
              <a:t>		</a:t>
            </a:r>
            <a:r>
              <a:rPr lang="en-US" sz="2000" u="sng" dirty="0">
                <a:latin typeface="Trebuchet MS" panose="020B0603020202020204" pitchFamily="34" charset="0"/>
              </a:rPr>
              <a:t>Times</a:t>
            </a:r>
            <a:r>
              <a:rPr lang="en-US" sz="2000" dirty="0">
                <a:latin typeface="Trebuchet MS" panose="020B0603020202020204" pitchFamily="34" charset="0"/>
              </a:rPr>
              <a:t>		</a:t>
            </a:r>
            <a:r>
              <a:rPr lang="en-US" sz="2000" u="sng" dirty="0">
                <a:latin typeface="Trebuchet MS" panose="020B0603020202020204" pitchFamily="34" charset="0"/>
              </a:rPr>
              <a:t>Locations</a:t>
            </a:r>
          </a:p>
          <a:p>
            <a:pPr marL="0" indent="0">
              <a:spcBef>
                <a:spcPts val="600"/>
              </a:spcBef>
              <a:buNone/>
            </a:pPr>
            <a:r>
              <a:rPr lang="en-US" sz="2400" dirty="0">
                <a:latin typeface="Trebuchet MS" panose="020B0603020202020204" pitchFamily="34" charset="0"/>
              </a:rPr>
              <a:t>	</a:t>
            </a:r>
            <a:r>
              <a:rPr lang="en-US" sz="1600" dirty="0">
                <a:latin typeface="Trebuchet MS" panose="020B0603020202020204" pitchFamily="34" charset="0"/>
              </a:rPr>
              <a:t>05/23/18		10 – 1		Portsmouth GD Court Conference Room</a:t>
            </a:r>
          </a:p>
          <a:p>
            <a:pPr marL="0" indent="0">
              <a:spcBef>
                <a:spcPts val="600"/>
              </a:spcBef>
              <a:buNone/>
            </a:pPr>
            <a:r>
              <a:rPr lang="en-US" sz="1600" dirty="0">
                <a:latin typeface="Trebuchet MS" panose="020B0603020202020204" pitchFamily="34" charset="0"/>
              </a:rPr>
              <a:t>	05/24/18		11:15 – 2:15	Williamsburg/James City County Courthouse</a:t>
            </a:r>
          </a:p>
          <a:p>
            <a:pPr marL="0" indent="0">
              <a:spcBef>
                <a:spcPts val="600"/>
              </a:spcBef>
              <a:buNone/>
            </a:pPr>
            <a:r>
              <a:rPr lang="en-US" sz="1600" dirty="0">
                <a:latin typeface="Trebuchet MS" panose="020B0603020202020204" pitchFamily="34" charset="0"/>
              </a:rPr>
              <a:t>					       Jury Assembly Room</a:t>
            </a:r>
          </a:p>
          <a:p>
            <a:pPr marL="0" indent="0">
              <a:spcBef>
                <a:spcPts val="600"/>
              </a:spcBef>
              <a:buNone/>
            </a:pPr>
            <a:r>
              <a:rPr lang="en-US" sz="1600" dirty="0">
                <a:latin typeface="Trebuchet MS" panose="020B0603020202020204" pitchFamily="34" charset="0"/>
              </a:rPr>
              <a:t>	05/25/18		10 – 1		Chesterfield J&amp;DR Courthouse – Attorney/Police Lounge</a:t>
            </a:r>
          </a:p>
          <a:p>
            <a:pPr marL="0" indent="0">
              <a:spcBef>
                <a:spcPts val="600"/>
              </a:spcBef>
              <a:buNone/>
            </a:pPr>
            <a:r>
              <a:rPr lang="en-US" sz="1600" dirty="0">
                <a:latin typeface="Trebuchet MS" panose="020B0603020202020204" pitchFamily="34" charset="0"/>
              </a:rPr>
              <a:t>	05/30/18		10 – 1		Fredericksburg Police Department – Conference Room</a:t>
            </a:r>
          </a:p>
          <a:p>
            <a:pPr marL="0" indent="0">
              <a:spcBef>
                <a:spcPts val="600"/>
              </a:spcBef>
              <a:buNone/>
            </a:pPr>
            <a:r>
              <a:rPr lang="en-US" sz="1600" dirty="0">
                <a:latin typeface="Trebuchet MS" panose="020B0603020202020204" pitchFamily="34" charset="0"/>
              </a:rPr>
              <a:t>	05/31/18		10 – 1		Verona/Augusta Meeting Center – Smith’s Transfer 						       	Room, West</a:t>
            </a:r>
          </a:p>
          <a:p>
            <a:pPr marL="0" indent="0">
              <a:spcBef>
                <a:spcPts val="600"/>
              </a:spcBef>
              <a:buNone/>
            </a:pPr>
            <a:r>
              <a:rPr lang="en-US" sz="1600" dirty="0">
                <a:latin typeface="Trebuchet MS" panose="020B0603020202020204" pitchFamily="34" charset="0"/>
              </a:rPr>
              <a:t>	06/05/18		11 – 2		Salem Police Department – Conference Room</a:t>
            </a:r>
          </a:p>
          <a:p>
            <a:pPr marL="0" indent="0">
              <a:spcBef>
                <a:spcPts val="600"/>
              </a:spcBef>
              <a:buNone/>
            </a:pPr>
            <a:r>
              <a:rPr lang="en-US" sz="1600" dirty="0">
                <a:latin typeface="Trebuchet MS" panose="020B0603020202020204" pitchFamily="34" charset="0"/>
              </a:rPr>
              <a:t>	06/20/18		10 – 1		Wytheville Meeting Center</a:t>
            </a:r>
          </a:p>
          <a:p>
            <a:pPr marL="0" indent="0">
              <a:spcBef>
                <a:spcPts val="600"/>
              </a:spcBef>
              <a:buNone/>
            </a:pPr>
            <a:r>
              <a:rPr lang="en-US" sz="1600" dirty="0">
                <a:latin typeface="Trebuchet MS" panose="020B0603020202020204" pitchFamily="34" charset="0"/>
              </a:rPr>
              <a:t>	06/21/18		10 – 1		Virginia Highlands Community College, Abingdon,</a:t>
            </a:r>
          </a:p>
          <a:p>
            <a:pPr marL="0" indent="0">
              <a:spcBef>
                <a:spcPts val="600"/>
              </a:spcBef>
              <a:buNone/>
            </a:pPr>
            <a:r>
              <a:rPr lang="en-US" sz="1600" dirty="0">
                <a:latin typeface="Trebuchet MS" panose="020B0603020202020204" pitchFamily="34" charset="0"/>
              </a:rPr>
              <a:t>					       Nursing Education Building – Conference Room</a:t>
            </a:r>
          </a:p>
          <a:p>
            <a:pPr marL="0" indent="0">
              <a:spcBef>
                <a:spcPts val="600"/>
              </a:spcBef>
              <a:buNone/>
            </a:pPr>
            <a:r>
              <a:rPr lang="en-US" sz="1600" dirty="0">
                <a:latin typeface="Trebuchet MS" panose="020B0603020202020204" pitchFamily="34" charset="0"/>
              </a:rPr>
              <a:t>	06/22/18		10 – 1		Danville Science Center</a:t>
            </a:r>
          </a:p>
          <a:p>
            <a:pPr>
              <a:spcBef>
                <a:spcPts val="600"/>
              </a:spcBef>
            </a:pPr>
            <a:r>
              <a:rPr lang="en-US" sz="1800" dirty="0">
                <a:latin typeface="Trebuchet MS" panose="020B0603020202020204" pitchFamily="34" charset="0"/>
              </a:rPr>
              <a:t>Court Performance Reports Update</a:t>
            </a:r>
          </a:p>
          <a:p>
            <a:pPr>
              <a:spcBef>
                <a:spcPts val="600"/>
              </a:spcBef>
            </a:pPr>
            <a:r>
              <a:rPr lang="en-US" sz="1800" dirty="0">
                <a:latin typeface="Trebuchet MS" panose="020B0603020202020204" pitchFamily="34" charset="0"/>
              </a:rPr>
              <a:t>Staffing Model Court Level Review</a:t>
            </a:r>
          </a:p>
          <a:p>
            <a:pPr marL="0" indent="0">
              <a:spcBef>
                <a:spcPts val="600"/>
              </a:spcBef>
              <a:buNone/>
            </a:pPr>
            <a:endParaRPr lang="en-US" sz="2400"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6742DE4E-0927-4080-A97F-72AF5D0430E5}" type="slidenum">
              <a:rPr lang="en-US" smtClean="0"/>
              <a:t>44</a:t>
            </a:fld>
            <a:endParaRPr lang="en-US"/>
          </a:p>
        </p:txBody>
      </p:sp>
    </p:spTree>
    <p:extLst>
      <p:ext uri="{BB962C8B-B14F-4D97-AF65-F5344CB8AC3E}">
        <p14:creationId xmlns:p14="http://schemas.microsoft.com/office/powerpoint/2010/main" val="2674526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635"/>
            <a:ext cx="10515600" cy="5592213"/>
          </a:xfrm>
          <a:solidFill>
            <a:srgbClr val="FFFF00"/>
          </a:solidFill>
          <a:ln w="38100">
            <a:solidFill>
              <a:schemeClr val="tx1"/>
            </a:solidFill>
          </a:ln>
        </p:spPr>
        <p:txBody>
          <a:bodyPr>
            <a:normAutofit/>
          </a:bodyPr>
          <a:lstStyle/>
          <a:p>
            <a:pPr marL="0" indent="0" algn="ctr">
              <a:buNone/>
            </a:pPr>
            <a:r>
              <a:rPr lang="en-US" sz="4800" b="1" dirty="0">
                <a:latin typeface="Trebuchet MS" panose="020B0603020202020204" pitchFamily="34" charset="0"/>
              </a:rPr>
              <a:t>        </a:t>
            </a:r>
            <a:r>
              <a:rPr lang="en-US" sz="5400" b="1" dirty="0">
                <a:latin typeface="Trebuchet MS" panose="020B0603020202020204" pitchFamily="34" charset="0"/>
              </a:rPr>
              <a:t>THANK YOU!</a:t>
            </a:r>
            <a:r>
              <a:rPr lang="en-US" sz="4800" b="1" dirty="0">
                <a:latin typeface="Trebuchet MS" panose="020B0603020202020204" pitchFamily="34" charset="0"/>
              </a:rPr>
              <a:t>		</a:t>
            </a:r>
          </a:p>
          <a:p>
            <a:pPr marL="0" indent="0" algn="ctr">
              <a:buNone/>
            </a:pPr>
            <a:r>
              <a:rPr lang="en-US" sz="5400" b="1" dirty="0">
                <a:latin typeface="Trebuchet MS" panose="020B0603020202020204" pitchFamily="34" charset="0"/>
              </a:rPr>
              <a:t>THE END!</a:t>
            </a:r>
          </a:p>
          <a:p>
            <a:pPr marL="0" indent="0">
              <a:buNone/>
            </a:pPr>
            <a:r>
              <a:rPr lang="en-US" sz="3600" dirty="0">
                <a:latin typeface="Trebuchet MS" panose="020B0603020202020204" pitchFamily="34" charset="0"/>
              </a:rPr>
              <a:t>	For help contact:	</a:t>
            </a:r>
          </a:p>
          <a:p>
            <a:pPr marL="0" indent="0">
              <a:buNone/>
            </a:pPr>
            <a:r>
              <a:rPr lang="en-US" sz="3600" dirty="0">
                <a:latin typeface="Trebuchet MS" panose="020B0603020202020204" pitchFamily="34" charset="0"/>
              </a:rPr>
              <a:t>			Amanda Johnson 	804-371-0155</a:t>
            </a:r>
          </a:p>
          <a:p>
            <a:pPr marL="0" indent="0">
              <a:buNone/>
            </a:pPr>
            <a:r>
              <a:rPr lang="en-US" sz="3600" dirty="0">
                <a:latin typeface="Trebuchet MS" panose="020B0603020202020204" pitchFamily="34" charset="0"/>
              </a:rPr>
              <a:t>			Chris Wade	      	804-786-3320</a:t>
            </a:r>
          </a:p>
          <a:p>
            <a:pPr marL="0" indent="0">
              <a:buNone/>
            </a:pPr>
            <a:r>
              <a:rPr lang="en-US" sz="3600" dirty="0">
                <a:latin typeface="Trebuchet MS" panose="020B0603020202020204" pitchFamily="34" charset="0"/>
              </a:rPr>
              <a:t>To schedule Customer Service Training for your Clerk’s Office contact:</a:t>
            </a:r>
          </a:p>
          <a:p>
            <a:pPr marL="0" indent="0">
              <a:buNone/>
            </a:pPr>
            <a:r>
              <a:rPr lang="en-US" sz="3600" dirty="0">
                <a:latin typeface="Trebuchet MS" panose="020B0603020202020204" pitchFamily="34" charset="0"/>
              </a:rPr>
              <a:t>			Susan Newman	804-786-8902</a:t>
            </a:r>
          </a:p>
          <a:p>
            <a:pPr marL="0" indent="0" algn="ctr">
              <a:buNone/>
            </a:pPr>
            <a:endParaRPr lang="en-US" sz="4800" b="1" dirty="0">
              <a:latin typeface="Trebuchet MS" panose="020B0603020202020204" pitchFamily="34" charset="0"/>
            </a:endParaRPr>
          </a:p>
          <a:p>
            <a:pPr marL="0" indent="0" algn="ctr">
              <a:buNone/>
            </a:pPr>
            <a:endParaRPr lang="en-US" sz="4800" b="1"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6742DE4E-0927-4080-A97F-72AF5D0430E5}" type="slidenum">
              <a:rPr lang="en-US" smtClean="0"/>
              <a:t>45</a:t>
            </a:fld>
            <a:endParaRPr lang="en-US"/>
          </a:p>
        </p:txBody>
      </p:sp>
    </p:spTree>
    <p:extLst>
      <p:ext uri="{BB962C8B-B14F-4D97-AF65-F5344CB8AC3E}">
        <p14:creationId xmlns:p14="http://schemas.microsoft.com/office/powerpoint/2010/main" val="216598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398986170"/>
              </p:ext>
            </p:extLst>
          </p:nvPr>
        </p:nvGraphicFramePr>
        <p:xfrm>
          <a:off x="1801585" y="197109"/>
          <a:ext cx="8283388" cy="6400800"/>
        </p:xfrm>
        <a:graphic>
          <a:graphicData uri="http://schemas.openxmlformats.org/presentationml/2006/ole">
            <mc:AlternateContent xmlns:mc="http://schemas.openxmlformats.org/markup-compatibility/2006">
              <mc:Choice xmlns:v="urn:schemas-microsoft-com:vml" Requires="v">
                <p:oleObj spid="_x0000_s1071" name="Acrobat Document" r:id="rId3" imgW="7543559" imgH="5829107" progId="AcroExch.Document.7">
                  <p:embed/>
                </p:oleObj>
              </mc:Choice>
              <mc:Fallback>
                <p:oleObj name="Acrobat Document" r:id="rId3" imgW="7543559" imgH="5829107" progId="AcroExch.Document.7">
                  <p:embed/>
                  <p:pic>
                    <p:nvPicPr>
                      <p:cNvPr id="0" name=""/>
                      <p:cNvPicPr/>
                      <p:nvPr/>
                    </p:nvPicPr>
                    <p:blipFill>
                      <a:blip r:embed="rId4"/>
                      <a:stretch>
                        <a:fillRect/>
                      </a:stretch>
                    </p:blipFill>
                    <p:spPr>
                      <a:xfrm>
                        <a:off x="1801585" y="197109"/>
                        <a:ext cx="8283388" cy="6400800"/>
                      </a:xfrm>
                      <a:prstGeom prst="rect">
                        <a:avLst/>
                      </a:prstGeom>
                      <a:ln w="38100">
                        <a:solidFill>
                          <a:schemeClr val="tx1"/>
                        </a:solidFill>
                      </a:ln>
                    </p:spPr>
                  </p:pic>
                </p:oleObj>
              </mc:Fallback>
            </mc:AlternateContent>
          </a:graphicData>
        </a:graphic>
      </p:graphicFrame>
      <p:sp>
        <p:nvSpPr>
          <p:cNvPr id="2" name="Slide Number Placeholder 1"/>
          <p:cNvSpPr>
            <a:spLocks noGrp="1"/>
          </p:cNvSpPr>
          <p:nvPr>
            <p:ph type="sldNum" sz="quarter" idx="12"/>
          </p:nvPr>
        </p:nvSpPr>
        <p:spPr/>
        <p:txBody>
          <a:bodyPr/>
          <a:lstStyle/>
          <a:p>
            <a:fld id="{6742DE4E-0927-4080-A97F-72AF5D0430E5}" type="slidenum">
              <a:rPr lang="en-US" smtClean="0"/>
              <a:t>5</a:t>
            </a:fld>
            <a:endParaRPr lang="en-US"/>
          </a:p>
        </p:txBody>
      </p:sp>
    </p:spTree>
    <p:extLst>
      <p:ext uri="{BB962C8B-B14F-4D97-AF65-F5344CB8AC3E}">
        <p14:creationId xmlns:p14="http://schemas.microsoft.com/office/powerpoint/2010/main" val="302208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42DE4E-0927-4080-A97F-72AF5D0430E5}" type="slidenum">
              <a:rPr lang="en-US" smtClean="0"/>
              <a:t>6</a:t>
            </a:fld>
            <a:endParaRPr lang="en-US"/>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650646052"/>
              </p:ext>
            </p:extLst>
          </p:nvPr>
        </p:nvGraphicFramePr>
        <p:xfrm>
          <a:off x="2020711" y="98424"/>
          <a:ext cx="8252178" cy="6623051"/>
        </p:xfrm>
        <a:graphic>
          <a:graphicData uri="http://schemas.openxmlformats.org/presentationml/2006/ole">
            <mc:AlternateContent xmlns:mc="http://schemas.openxmlformats.org/markup-compatibility/2006">
              <mc:Choice xmlns:v="urn:schemas-microsoft-com:vml" Requires="v">
                <p:oleObj spid="_x0000_s5148" name="Document" r:id="rId3" imgW="6288094" imgH="5431482" progId="Word.Document.8">
                  <p:embed/>
                </p:oleObj>
              </mc:Choice>
              <mc:Fallback>
                <p:oleObj name="Document" r:id="rId3" imgW="6288094" imgH="5431482" progId="Word.Document.8">
                  <p:embed/>
                  <p:pic>
                    <p:nvPicPr>
                      <p:cNvPr id="0" name=""/>
                      <p:cNvPicPr/>
                      <p:nvPr/>
                    </p:nvPicPr>
                    <p:blipFill>
                      <a:blip r:embed="rId4"/>
                      <a:stretch>
                        <a:fillRect/>
                      </a:stretch>
                    </p:blipFill>
                    <p:spPr>
                      <a:xfrm>
                        <a:off x="2020711" y="98424"/>
                        <a:ext cx="8252178" cy="6623051"/>
                      </a:xfrm>
                      <a:prstGeom prst="rect">
                        <a:avLst/>
                      </a:prstGeom>
                      <a:ln w="28575">
                        <a:solidFill>
                          <a:schemeClr val="tx1"/>
                        </a:solidFill>
                      </a:ln>
                    </p:spPr>
                  </p:pic>
                </p:oleObj>
              </mc:Fallback>
            </mc:AlternateContent>
          </a:graphicData>
        </a:graphic>
      </p:graphicFrame>
    </p:spTree>
    <p:extLst>
      <p:ext uri="{BB962C8B-B14F-4D97-AF65-F5344CB8AC3E}">
        <p14:creationId xmlns:p14="http://schemas.microsoft.com/office/powerpoint/2010/main" val="208380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3786"/>
            <a:ext cx="10515600" cy="1325563"/>
          </a:xfrm>
          <a:solidFill>
            <a:schemeClr val="bg1"/>
          </a:solidFill>
          <a:ln w="19050">
            <a:solidFill>
              <a:schemeClr val="tx1"/>
            </a:solidFill>
          </a:ln>
        </p:spPr>
        <p:txBody>
          <a:bodyPr/>
          <a:lstStyle/>
          <a:p>
            <a:pPr algn="ctr"/>
            <a:r>
              <a:rPr lang="en-US" dirty="0">
                <a:latin typeface="Trebuchet MS" panose="020B0603020202020204" pitchFamily="34" charset="0"/>
              </a:rPr>
              <a:t>THE FOUR MANAGEMENT CAPITALS </a:t>
            </a:r>
            <a:br>
              <a:rPr lang="en-US" dirty="0">
                <a:latin typeface="Trebuchet MS" panose="020B0603020202020204" pitchFamily="34" charset="0"/>
              </a:rPr>
            </a:br>
            <a:r>
              <a:rPr lang="en-US" dirty="0">
                <a:latin typeface="Trebuchet MS" panose="020B0603020202020204" pitchFamily="34" charset="0"/>
              </a:rPr>
              <a:t>of a High Performing Court</a:t>
            </a:r>
          </a:p>
        </p:txBody>
      </p:sp>
      <p:sp>
        <p:nvSpPr>
          <p:cNvPr id="5" name="Content Placeholder 4"/>
          <p:cNvSpPr>
            <a:spLocks noGrp="1"/>
          </p:cNvSpPr>
          <p:nvPr>
            <p:ph idx="1"/>
          </p:nvPr>
        </p:nvSpPr>
        <p:spPr>
          <a:xfrm>
            <a:off x="838200" y="2086106"/>
            <a:ext cx="10515600" cy="4182982"/>
          </a:xfrm>
          <a:solidFill>
            <a:srgbClr val="FFFF00"/>
          </a:solidFill>
          <a:ln w="19050">
            <a:solidFill>
              <a:schemeClr val="tx1"/>
            </a:solidFill>
          </a:ln>
        </p:spPr>
        <p:txBody>
          <a:bodyPr/>
          <a:lstStyle/>
          <a:p>
            <a:pPr marL="0" indent="0">
              <a:buNone/>
            </a:pPr>
            <a:endParaRPr lang="en-US" dirty="0"/>
          </a:p>
          <a:p>
            <a:pPr marL="0" indent="0">
              <a:buNone/>
            </a:pPr>
            <a:endParaRPr lang="en-US" dirty="0"/>
          </a:p>
        </p:txBody>
      </p:sp>
      <p:sp>
        <p:nvSpPr>
          <p:cNvPr id="6" name="Text Box 2"/>
          <p:cNvSpPr txBox="1">
            <a:spLocks noChangeArrowheads="1"/>
          </p:cNvSpPr>
          <p:nvPr/>
        </p:nvSpPr>
        <p:spPr bwMode="auto">
          <a:xfrm>
            <a:off x="1943254" y="2247607"/>
            <a:ext cx="3566160" cy="1737360"/>
          </a:xfrm>
          <a:prstGeom prst="rect">
            <a:avLst/>
          </a:prstGeom>
          <a:solidFill>
            <a:srgbClr val="99CCFF"/>
          </a:solidFill>
          <a:ln w="38100">
            <a:solidFill>
              <a:schemeClr val="tx1"/>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ysClr val="windowText" lastClr="000000"/>
                </a:solidFill>
                <a:effectLst/>
                <a:latin typeface="Myriad Pro" panose="020B0503030403020204" pitchFamily="34" charset="0"/>
              </a:rPr>
              <a:t>Organizational Capital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ysClr val="windowText" lastClr="000000"/>
              </a:solidFill>
              <a:effectLst/>
              <a:latin typeface="Myriad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ysClr val="windowText" lastClr="000000"/>
                </a:solidFill>
                <a:effectLst/>
                <a:latin typeface="Myriad Pro" panose="020B0503030403020204" pitchFamily="34" charset="0"/>
              </a:rPr>
              <a:t>Organizing judges and staff to achieve the best use of time in pursuing common goals and communicating those goals clearly to justice system partners.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2"/>
          <p:cNvSpPr txBox="1">
            <a:spLocks noChangeArrowheads="1"/>
          </p:cNvSpPr>
          <p:nvPr/>
        </p:nvSpPr>
        <p:spPr bwMode="auto">
          <a:xfrm>
            <a:off x="7010402" y="2247607"/>
            <a:ext cx="3566160" cy="1737360"/>
          </a:xfrm>
          <a:prstGeom prst="rect">
            <a:avLst/>
          </a:prstGeom>
          <a:solidFill>
            <a:srgbClr val="99FF66"/>
          </a:solidFill>
          <a:ln w="38100">
            <a:solidFill>
              <a:schemeClr val="tx1"/>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ysClr val="windowText" lastClr="000000"/>
                </a:solidFill>
                <a:effectLst/>
                <a:latin typeface="Myriad Pro" panose="020B0503030403020204" pitchFamily="34" charset="0"/>
              </a:rPr>
              <a:t>Technological Capital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ysClr val="windowText" lastClr="000000"/>
                </a:solidFill>
                <a:effectLst/>
                <a:latin typeface="Myriad Pro" panose="020B0503030403020204" pitchFamily="34" charset="0"/>
              </a:rPr>
              <a:t>Using technology to achieve greater efficiency and quality, while managing it competently.  Implementing up-to-date technology in an integrated way is key to effectively managing court business processes.</a:t>
            </a:r>
            <a:endParaRPr kumimoji="0" lang="en-US" altLang="en-US" sz="1400" b="0" i="0" u="none" strike="noStrike" cap="none" normalizeH="0" baseline="0" dirty="0">
              <a:ln>
                <a:noFill/>
              </a:ln>
              <a:solidFill>
                <a:sysClr val="windowText" lastClr="000000"/>
              </a:solidFill>
              <a:effectLst/>
              <a:latin typeface="Arial" panose="020B0604020202020204" pitchFamily="34" charset="0"/>
            </a:endParaRPr>
          </a:p>
        </p:txBody>
      </p:sp>
      <p:sp>
        <p:nvSpPr>
          <p:cNvPr id="10" name="Text Box 2"/>
          <p:cNvSpPr txBox="1">
            <a:spLocks noChangeArrowheads="1"/>
          </p:cNvSpPr>
          <p:nvPr/>
        </p:nvSpPr>
        <p:spPr bwMode="auto">
          <a:xfrm>
            <a:off x="4358640" y="4270284"/>
            <a:ext cx="3566160" cy="1737360"/>
          </a:xfrm>
          <a:prstGeom prst="rect">
            <a:avLst/>
          </a:prstGeom>
          <a:solidFill>
            <a:schemeClr val="bg2">
              <a:lumMod val="90000"/>
            </a:schemeClr>
          </a:solidFill>
          <a:ln w="38100">
            <a:solidFill>
              <a:schemeClr val="tx1"/>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ysClr val="windowText" lastClr="000000"/>
                </a:solidFill>
                <a:effectLst/>
                <a:latin typeface="Myriad Pro" panose="020B0503030403020204" pitchFamily="34" charset="0"/>
              </a:rPr>
              <a:t>Information Capital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ysClr val="windowText" lastClr="000000"/>
              </a:solidFill>
              <a:effectLst/>
              <a:latin typeface="Myriad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ysClr val="windowText" lastClr="000000"/>
                </a:solidFill>
                <a:effectLst/>
                <a:latin typeface="Myriad Pro" panose="020B0503030403020204" pitchFamily="34" charset="0"/>
              </a:rPr>
              <a:t>Pursuing a credible evidence-based system to evaluate court performance.  Ongoing attention to measurement and analysis help to ensure data are valid and meaningful</a:t>
            </a:r>
            <a:r>
              <a:rPr kumimoji="0" lang="en-US" altLang="en-US" sz="1400" b="0" i="0" u="none" strike="noStrike" cap="none" normalizeH="0" baseline="0" dirty="0">
                <a:ln>
                  <a:noFill/>
                </a:ln>
                <a:solidFill>
                  <a:schemeClr val="tx1"/>
                </a:solidFill>
                <a:effectLst/>
                <a:latin typeface="Myriad Pro" panose="020B0503030403020204" pitchFamily="34"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6742DE4E-0927-4080-A97F-72AF5D0430E5}" type="slidenum">
              <a:rPr lang="en-US" smtClean="0"/>
              <a:t>7</a:t>
            </a:fld>
            <a:endParaRPr lang="en-US"/>
          </a:p>
        </p:txBody>
      </p:sp>
    </p:spTree>
    <p:extLst>
      <p:ext uri="{BB962C8B-B14F-4D97-AF65-F5344CB8AC3E}">
        <p14:creationId xmlns:p14="http://schemas.microsoft.com/office/powerpoint/2010/main" val="425730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19050">
            <a:solidFill>
              <a:schemeClr val="tx1"/>
            </a:solidFill>
          </a:ln>
        </p:spPr>
        <p:txBody>
          <a:bodyPr/>
          <a:lstStyle/>
          <a:p>
            <a:pPr algn="ctr"/>
            <a:r>
              <a:rPr lang="en-US" dirty="0">
                <a:latin typeface="Trebuchet MS" panose="020B0603020202020204" pitchFamily="34" charset="0"/>
              </a:rPr>
              <a:t>THE FOUR MANAGEMENT CAPITALS </a:t>
            </a:r>
            <a:br>
              <a:rPr lang="en-US" dirty="0">
                <a:latin typeface="Trebuchet MS" panose="020B0603020202020204" pitchFamily="34" charset="0"/>
              </a:rPr>
            </a:br>
            <a:r>
              <a:rPr lang="en-US" dirty="0">
                <a:latin typeface="Trebuchet MS" panose="020B0603020202020204" pitchFamily="34" charset="0"/>
              </a:rPr>
              <a:t>of a High Performing Court, cont’d</a:t>
            </a:r>
            <a:endParaRPr lang="en-US" dirty="0"/>
          </a:p>
        </p:txBody>
      </p:sp>
      <p:sp>
        <p:nvSpPr>
          <p:cNvPr id="3" name="Content Placeholder 2"/>
          <p:cNvSpPr>
            <a:spLocks noGrp="1"/>
          </p:cNvSpPr>
          <p:nvPr>
            <p:ph idx="1"/>
          </p:nvPr>
        </p:nvSpPr>
        <p:spPr>
          <a:xfrm>
            <a:off x="838200" y="1806628"/>
            <a:ext cx="10515600" cy="4351338"/>
          </a:xfrm>
          <a:solidFill>
            <a:srgbClr val="FFFF00"/>
          </a:solidFill>
          <a:ln w="19050">
            <a:solidFill>
              <a:schemeClr val="tx1"/>
            </a:solidFill>
          </a:ln>
        </p:spPr>
        <p:txBody>
          <a:bodyPr/>
          <a:lstStyle/>
          <a:p>
            <a:pPr marL="0" indent="0">
              <a:buNone/>
            </a:pPr>
            <a:r>
              <a:rPr lang="en-US" dirty="0"/>
              <a:t>  </a:t>
            </a:r>
          </a:p>
        </p:txBody>
      </p:sp>
      <p:sp>
        <p:nvSpPr>
          <p:cNvPr id="4" name="TextBox 3"/>
          <p:cNvSpPr txBox="1"/>
          <p:nvPr/>
        </p:nvSpPr>
        <p:spPr>
          <a:xfrm>
            <a:off x="3806889" y="2151027"/>
            <a:ext cx="5047861" cy="3662541"/>
          </a:xfrm>
          <a:prstGeom prst="rect">
            <a:avLst/>
          </a:prstGeom>
          <a:solidFill>
            <a:srgbClr val="00FFFF"/>
          </a:solidFill>
          <a:ln w="38100">
            <a:solidFill>
              <a:schemeClr val="tx1"/>
            </a:solidFill>
          </a:ln>
        </p:spPr>
        <p:txBody>
          <a:bodyPr wrap="square" rtlCol="0">
            <a:spAutoFit/>
          </a:bodyPr>
          <a:lstStyle/>
          <a:p>
            <a:pPr algn="ctr"/>
            <a:r>
              <a:rPr lang="en-US" sz="3600" dirty="0">
                <a:latin typeface="Trebuchet MS" panose="020B0603020202020204" pitchFamily="34" charset="0"/>
              </a:rPr>
              <a:t>HUMAN CAPITAL</a:t>
            </a:r>
          </a:p>
          <a:p>
            <a:r>
              <a:rPr lang="en-US" sz="2800" dirty="0">
                <a:latin typeface="Trebuchet MS" panose="020B0603020202020204" pitchFamily="34" charset="0"/>
              </a:rPr>
              <a:t>Promoting the sharing of information and ideas on performance strategies, targets, and results.  Input and feedback are solicited by court leaders from all personnel.</a:t>
            </a:r>
          </a:p>
        </p:txBody>
      </p:sp>
      <p:sp>
        <p:nvSpPr>
          <p:cNvPr id="5" name="Slide Number Placeholder 4"/>
          <p:cNvSpPr>
            <a:spLocks noGrp="1"/>
          </p:cNvSpPr>
          <p:nvPr>
            <p:ph type="sldNum" sz="quarter" idx="12"/>
          </p:nvPr>
        </p:nvSpPr>
        <p:spPr/>
        <p:txBody>
          <a:bodyPr/>
          <a:lstStyle/>
          <a:p>
            <a:fld id="{6742DE4E-0927-4080-A97F-72AF5D0430E5}" type="slidenum">
              <a:rPr lang="en-US" smtClean="0"/>
              <a:t>8</a:t>
            </a:fld>
            <a:endParaRPr lang="en-US"/>
          </a:p>
        </p:txBody>
      </p:sp>
    </p:spTree>
    <p:extLst>
      <p:ext uri="{BB962C8B-B14F-4D97-AF65-F5344CB8AC3E}">
        <p14:creationId xmlns:p14="http://schemas.microsoft.com/office/powerpoint/2010/main" val="404948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2270" y="1782147"/>
            <a:ext cx="4021494" cy="3732245"/>
          </a:xfrm>
          <a:prstGeom prst="rect">
            <a:avLst/>
          </a:prstGeom>
          <a:solidFill>
            <a:srgbClr val="FFC0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ysClr val="windowText" lastClr="000000"/>
                </a:solidFill>
                <a:latin typeface="Trebuchet MS" panose="020B0603020202020204" pitchFamily="34" charset="0"/>
              </a:rPr>
              <a:t>HUMAN CAPITAL</a:t>
            </a:r>
          </a:p>
        </p:txBody>
      </p:sp>
      <p:sp>
        <p:nvSpPr>
          <p:cNvPr id="6" name="Content Placeholder 5"/>
          <p:cNvSpPr>
            <a:spLocks noGrp="1"/>
          </p:cNvSpPr>
          <p:nvPr>
            <p:ph idx="1"/>
          </p:nvPr>
        </p:nvSpPr>
        <p:spPr>
          <a:xfrm>
            <a:off x="6604519" y="1782147"/>
            <a:ext cx="4433595" cy="3732245"/>
          </a:xfrm>
          <a:prstGeom prst="rect">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400" dirty="0">
                <a:solidFill>
                  <a:sysClr val="windowText" lastClr="000000"/>
                </a:solidFill>
                <a:latin typeface="Trebuchet MS" panose="020B0603020202020204" pitchFamily="34" charset="0"/>
              </a:rPr>
              <a:t>ENGAGEMENT</a:t>
            </a:r>
          </a:p>
        </p:txBody>
      </p:sp>
      <p:sp>
        <p:nvSpPr>
          <p:cNvPr id="7" name="Left-Right Arrow 6"/>
          <p:cNvSpPr/>
          <p:nvPr/>
        </p:nvSpPr>
        <p:spPr>
          <a:xfrm>
            <a:off x="5402421" y="3480307"/>
            <a:ext cx="1188720" cy="466530"/>
          </a:xfrm>
          <a:prstGeom prst="leftRightArrow">
            <a:avLst/>
          </a:prstGeom>
          <a:solidFill>
            <a:schemeClr val="tx1"/>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6742DE4E-0927-4080-A97F-72AF5D0430E5}" type="slidenum">
              <a:rPr lang="en-US" smtClean="0"/>
              <a:t>9</a:t>
            </a:fld>
            <a:endParaRPr lang="en-US"/>
          </a:p>
        </p:txBody>
      </p:sp>
    </p:spTree>
    <p:extLst>
      <p:ext uri="{BB962C8B-B14F-4D97-AF65-F5344CB8AC3E}">
        <p14:creationId xmlns:p14="http://schemas.microsoft.com/office/powerpoint/2010/main" val="3879208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2020</Words>
  <Application>Microsoft Office PowerPoint</Application>
  <PresentationFormat>Widescreen</PresentationFormat>
  <Paragraphs>296</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Myriad Pro</vt:lpstr>
      <vt:lpstr>Arial</vt:lpstr>
      <vt:lpstr>Calibri</vt:lpstr>
      <vt:lpstr>Calibri Light</vt:lpstr>
      <vt:lpstr>Trebuchet MS</vt:lpstr>
      <vt:lpstr>Wingdings</vt:lpstr>
      <vt:lpstr>Office Theme</vt:lpstr>
      <vt:lpstr>Acrobat Document</vt:lpstr>
      <vt:lpstr>Document</vt:lpstr>
      <vt:lpstr>CUSTOMER SERVICE WITHIN THE HIGH PERFORMING COURT FRAMEWORK:</vt:lpstr>
      <vt:lpstr> OBJECTIVES</vt:lpstr>
      <vt:lpstr> OVERVIEW</vt:lpstr>
      <vt:lpstr>PowerPoint Presentation</vt:lpstr>
      <vt:lpstr>PowerPoint Presentation</vt:lpstr>
      <vt:lpstr>PowerPoint Presentation</vt:lpstr>
      <vt:lpstr>THE FOUR MANAGEMENT CAPITALS  of a High Performing Court</vt:lpstr>
      <vt:lpstr>THE FOUR MANAGEMENT CAPITALS  of a High Performing Court, cont’d</vt:lpstr>
      <vt:lpstr>PowerPoint Presentation</vt:lpstr>
      <vt:lpstr>OLD SCHOOL vs. NEW SCHOOL</vt:lpstr>
      <vt:lpstr>HIGH PERFORMING CULTURES</vt:lpstr>
      <vt:lpstr>What is employee engagement?</vt:lpstr>
      <vt:lpstr>PowerPoint Presentation</vt:lpstr>
      <vt:lpstr>PowerPoint Presentation</vt:lpstr>
      <vt:lpstr>ARE YOU A TOXIC BOSS?</vt:lpstr>
      <vt:lpstr>WHAT MAKES A MANAGER GREAT?</vt:lpstr>
      <vt:lpstr>What is the neuroscience of engagement?</vt:lpstr>
      <vt:lpstr>How does an engaged employee impact the Courts?</vt:lpstr>
      <vt:lpstr>How does an engaged employee impact the Courts? cont’d</vt:lpstr>
      <vt:lpstr>THREE WAYS TO UNLOCK ENGAGEMENT</vt:lpstr>
      <vt:lpstr>Can employees be placed in a position within a Clerk’s Office that better suits their personality?</vt:lpstr>
      <vt:lpstr>So how do we unlock an employee’s potential?</vt:lpstr>
      <vt:lpstr>MOTIVATORS</vt:lpstr>
      <vt:lpstr>PowerPoint Presentation</vt:lpstr>
      <vt:lpstr>PowerPoint Presentation</vt:lpstr>
      <vt:lpstr>PowerPoint Presentation</vt:lpstr>
      <vt:lpstr>MEASURING EMPLOYEE ENGAGEMENT</vt:lpstr>
      <vt:lpstr>PowerPoint Presentation</vt:lpstr>
      <vt:lpstr>TEAMWORK SKILLS</vt:lpstr>
      <vt:lpstr>SEVEN TEAMWORK SKILLS</vt:lpstr>
      <vt:lpstr>SEVEN TEAMWORK SKILLS, cont’d</vt:lpstr>
      <vt:lpstr>PowerPoint Presentation</vt:lpstr>
      <vt:lpstr>CUSTOMER SERVICE</vt:lpstr>
      <vt:lpstr>CUSTOMER SERVICE SKILLS</vt:lpstr>
      <vt:lpstr>CUSTOMER SERVICE SKILLS, cont’d</vt:lpstr>
      <vt:lpstr>CONCLUSION</vt:lpstr>
      <vt:lpstr>DISTRICT COURT STAFFING</vt:lpstr>
      <vt:lpstr>DISTRICT COURT STAFFING cont’d</vt:lpstr>
      <vt:lpstr>DISTRICT COURT STAFFING cont’d</vt:lpstr>
      <vt:lpstr>DISTRICT COURT STAFFING cont’d</vt:lpstr>
      <vt:lpstr>DISTRICT COURT STAFFING cont’d</vt:lpstr>
      <vt:lpstr>DISTRICT COURT STAFFING cont’d</vt:lpstr>
      <vt:lpstr>DISTRICT COURT STAFFING cont’d</vt:lpstr>
      <vt:lpstr>DEPARTMENT OF JUDICIAL PLANNING SPRING 2018 MANAGEMENT INFORMATION WORKSHOPS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Newman</dc:creator>
  <cp:lastModifiedBy>Cyril Miller</cp:lastModifiedBy>
  <cp:revision>113</cp:revision>
  <cp:lastPrinted>2018-04-12T13:17:20Z</cp:lastPrinted>
  <dcterms:created xsi:type="dcterms:W3CDTF">2018-03-22T13:55:46Z</dcterms:created>
  <dcterms:modified xsi:type="dcterms:W3CDTF">2018-04-16T14:34:20Z</dcterms:modified>
</cp:coreProperties>
</file>