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handoutMasterIdLst>
    <p:handoutMasterId r:id="rId23"/>
  </p:handoutMasterIdLst>
  <p:sldIdLst>
    <p:sldId id="256" r:id="rId2"/>
    <p:sldId id="264" r:id="rId3"/>
    <p:sldId id="289" r:id="rId4"/>
    <p:sldId id="269" r:id="rId5"/>
    <p:sldId id="273" r:id="rId6"/>
    <p:sldId id="274" r:id="rId7"/>
    <p:sldId id="292" r:id="rId8"/>
    <p:sldId id="276" r:id="rId9"/>
    <p:sldId id="280" r:id="rId10"/>
    <p:sldId id="286" r:id="rId11"/>
    <p:sldId id="279" r:id="rId12"/>
    <p:sldId id="285" r:id="rId13"/>
    <p:sldId id="281" r:id="rId14"/>
    <p:sldId id="287" r:id="rId15"/>
    <p:sldId id="277" r:id="rId16"/>
    <p:sldId id="278" r:id="rId17"/>
    <p:sldId id="293" r:id="rId18"/>
    <p:sldId id="288" r:id="rId19"/>
    <p:sldId id="271" r:id="rId20"/>
    <p:sldId id="267" r:id="rId21"/>
    <p:sldId id="291" r:id="rId2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A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109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-3828" y="-120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773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773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13CB7733-8AB4-4F22-9DAC-E5DB46A17DE8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1738"/>
            <a:ext cx="3043343" cy="46577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1738"/>
            <a:ext cx="3043343" cy="46577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C71878AE-AA3C-436B-99C1-B02A63E4BC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26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BF5C7640-6A44-4570-9EF8-42A4CCA19823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20" name="Picture 19" descr="Slide2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2" name="Picture Placeholder 21"/>
          <p:cNvSpPr>
            <a:spLocks noGrp="1"/>
          </p:cNvSpPr>
          <p:nvPr>
            <p:ph type="pic" sz="quarter" idx="12"/>
          </p:nvPr>
        </p:nvSpPr>
        <p:spPr>
          <a:xfrm>
            <a:off x="3124200" y="685800"/>
            <a:ext cx="5638800" cy="426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Slide1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25" name="Picture 24" descr="Slide1.jpg"/>
          <p:cNvPicPr>
            <a:picLocks noChangeAspect="1"/>
          </p:cNvPicPr>
          <p:nvPr userDrawn="1"/>
        </p:nvPicPr>
        <p:blipFill>
          <a:blip r:embed="rId4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801" r:id="rId2"/>
  </p:sldLayoutIdLst>
  <p:txStyles>
    <p:titleStyle>
      <a:lvl1pPr algn="ctr" rtl="0" eaLnBrk="1" latinLnBrk="0" hangingPunct="1">
        <a:spcBef>
          <a:spcPct val="0"/>
        </a:spcBef>
        <a:buNone/>
        <a:defRPr kumimoji="0" lang="en-US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219200" y="2971800"/>
            <a:ext cx="7239000" cy="3352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sz="3600" dirty="0">
              <a:solidFill>
                <a:srgbClr val="1F4A7F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1F4A7F"/>
              </a:solidFill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en-US" sz="2400" dirty="0">
                <a:solidFill>
                  <a:srgbClr val="1F4A7F"/>
                </a:solidFill>
                <a:latin typeface="Arial" pitchFamily="34" charset="0"/>
                <a:cs typeface="Arial" pitchFamily="34" charset="0"/>
              </a:rPr>
              <a:t>Florence Jett</a:t>
            </a:r>
          </a:p>
          <a:p>
            <a:pPr algn="r">
              <a:buNone/>
            </a:pPr>
            <a:r>
              <a:rPr lang="en-US" sz="2400" dirty="0">
                <a:solidFill>
                  <a:srgbClr val="1F4A7F"/>
                </a:solidFill>
                <a:latin typeface="Arial" pitchFamily="34" charset="0"/>
                <a:cs typeface="Arial" pitchFamily="34" charset="0"/>
              </a:rPr>
              <a:t>Deputy Director, Driver Services</a:t>
            </a:r>
          </a:p>
          <a:p>
            <a:pPr algn="r">
              <a:buNone/>
            </a:pPr>
            <a:r>
              <a:rPr lang="en-US" sz="2400" dirty="0">
                <a:solidFill>
                  <a:srgbClr val="1F4A7F"/>
                </a:solidFill>
                <a:latin typeface="Arial" pitchFamily="34" charset="0"/>
                <a:cs typeface="Arial" pitchFamily="34" charset="0"/>
              </a:rPr>
              <a:t>April 4, 2017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381000"/>
            <a:ext cx="7772400" cy="1295400"/>
          </a:xfrm>
          <a:prstGeom prst="rect">
            <a:avLst/>
          </a:prstGeom>
        </p:spPr>
        <p:txBody>
          <a:bodyPr/>
          <a:lstStyle/>
          <a:p>
            <a:br>
              <a:rPr lang="en-US" b="1" dirty="0">
                <a:solidFill>
                  <a:srgbClr val="1F4A7F"/>
                </a:solidFill>
                <a:latin typeface="Arial" pitchFamily="34" charset="0"/>
                <a:cs typeface="Arial" pitchFamily="34" charset="0"/>
              </a:rPr>
            </a:br>
            <a:r>
              <a:rPr lang="en-US" sz="6000" b="1" dirty="0">
                <a:solidFill>
                  <a:srgbClr val="1F4A7F"/>
                </a:solidFill>
                <a:latin typeface="Arial" pitchFamily="34" charset="0"/>
                <a:cs typeface="Arial" pitchFamily="34" charset="0"/>
              </a:rPr>
              <a:t>DMV Overview</a:t>
            </a:r>
            <a:br>
              <a:rPr lang="en-US" sz="6000" b="1" dirty="0">
                <a:solidFill>
                  <a:srgbClr val="1F4A7F"/>
                </a:solidFill>
                <a:latin typeface="Arial" pitchFamily="34" charset="0"/>
                <a:cs typeface="Arial" pitchFamily="34" charset="0"/>
              </a:rPr>
            </a:br>
            <a:endParaRPr lang="en-US" sz="6000" b="1" dirty="0">
              <a:solidFill>
                <a:srgbClr val="1F4A7F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276600" y="685800"/>
            <a:ext cx="5410200" cy="1219200"/>
          </a:xfrm>
          <a:prstGeom prst="rect">
            <a:avLst/>
          </a:prstGeom>
        </p:spPr>
        <p:txBody>
          <a:bodyPr/>
          <a:lstStyle/>
          <a:p>
            <a:r>
              <a:rPr lang="en-US" sz="3600" b="1" dirty="0">
                <a:solidFill>
                  <a:srgbClr val="1F4A7F"/>
                </a:solidFill>
                <a:latin typeface="Arial" pitchFamily="34" charset="0"/>
                <a:cs typeface="Arial" pitchFamily="34" charset="0"/>
              </a:rPr>
              <a:t>House Bill 2467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0" y="990600"/>
            <a:ext cx="2743200" cy="525780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US" sz="5400" dirty="0">
                <a:solidFill>
                  <a:schemeClr val="bg1"/>
                </a:solidFill>
              </a:rPr>
              <a:t>	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0" y="1828800"/>
            <a:ext cx="5867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This bill changes the period of license suspension for Fines and Costs (§46.2-395), to run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concurrently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with any other license suspensions, revocations and/or disqualifications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532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276600" y="685800"/>
            <a:ext cx="5410200" cy="1219200"/>
          </a:xfrm>
          <a:prstGeom prst="rect">
            <a:avLst/>
          </a:prstGeom>
        </p:spPr>
        <p:txBody>
          <a:bodyPr/>
          <a:lstStyle/>
          <a:p>
            <a:r>
              <a:rPr lang="en-US" sz="3600" b="1" dirty="0">
                <a:solidFill>
                  <a:srgbClr val="1F4A7F"/>
                </a:solidFill>
                <a:latin typeface="Arial" pitchFamily="34" charset="0"/>
                <a:cs typeface="Arial" pitchFamily="34" charset="0"/>
              </a:rPr>
              <a:t>Senate Bill 817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0" y="990600"/>
            <a:ext cx="2743200" cy="525780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US" sz="5400" dirty="0">
                <a:solidFill>
                  <a:schemeClr val="bg1"/>
                </a:solidFill>
              </a:rPr>
              <a:t>	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71800" y="1752600"/>
            <a:ext cx="60198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New Restriction</a:t>
            </a:r>
          </a:p>
          <a:p>
            <a:endParaRPr lang="en-US" sz="14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  <a:cs typeface="Arial" panose="020B0604020202020204" pitchFamily="34" charset="0"/>
              </a:rPr>
              <a:t>Allows the court to grant a person the ability to “travel to and from a job interview” for which the customer has written proof from the potential employer of the date, time and location of the job interview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6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000" dirty="0">
                <a:latin typeface="Calibri" panose="020F0502020204030204" pitchFamily="34" charset="0"/>
                <a:cs typeface="Arial" panose="020B0604020202020204" pitchFamily="34" charset="0"/>
              </a:rPr>
              <a:t>The code designated for this restriction is “N”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76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276600" y="2438400"/>
            <a:ext cx="5410200" cy="1295400"/>
          </a:xfrm>
          <a:prstGeom prst="rect">
            <a:avLst/>
          </a:prstGeom>
        </p:spPr>
        <p:txBody>
          <a:bodyPr/>
          <a:lstStyle/>
          <a:p>
            <a:r>
              <a:rPr lang="en-US" sz="4800" b="1" dirty="0">
                <a:solidFill>
                  <a:srgbClr val="1F4A7F"/>
                </a:solidFill>
                <a:latin typeface="Arial" pitchFamily="34" charset="0"/>
                <a:cs typeface="Arial" pitchFamily="34" charset="0"/>
              </a:rPr>
              <a:t>REVIEW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0" y="990600"/>
            <a:ext cx="2743200" cy="525780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US" sz="5400" dirty="0">
                <a:solidFill>
                  <a:schemeClr val="bg1"/>
                </a:solidFill>
              </a:rPr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603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276600" y="685800"/>
            <a:ext cx="5410200" cy="1219200"/>
          </a:xfrm>
          <a:prstGeom prst="rect">
            <a:avLst/>
          </a:prstGeom>
        </p:spPr>
        <p:txBody>
          <a:bodyPr/>
          <a:lstStyle/>
          <a:p>
            <a:r>
              <a:rPr lang="en-US" sz="3600" b="1" dirty="0">
                <a:solidFill>
                  <a:srgbClr val="1F4A7F"/>
                </a:solidFill>
                <a:latin typeface="Arial" pitchFamily="34" charset="0"/>
                <a:cs typeface="Arial" pitchFamily="34" charset="0"/>
              </a:rPr>
              <a:t>VASAP Extensions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0" y="990600"/>
            <a:ext cx="2743200" cy="525780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US" sz="5400" dirty="0">
                <a:solidFill>
                  <a:schemeClr val="bg1"/>
                </a:solidFill>
              </a:rPr>
              <a:t>	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1295400"/>
            <a:ext cx="6629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200" b="1" dirty="0">
                <a:latin typeface="Calibri" panose="020F0502020204030204" pitchFamily="34" charset="0"/>
                <a:cs typeface="Arial" panose="020B0604020202020204" pitchFamily="34" charset="0"/>
              </a:rPr>
              <a:t>If a court is granting an extension of  restricted privileges to allow for the completion of VASAP, the court retains jurisdiction until defendant completes VASAP (Va. Code § 18.2-271.1)</a:t>
            </a:r>
          </a:p>
          <a:p>
            <a:pPr lvl="1"/>
            <a:endParaRPr lang="en-US" sz="14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When using the DC265 form, the court must indicate the granting of the extension using the box below and indicating a period of time</a:t>
            </a:r>
          </a:p>
          <a:p>
            <a:pPr lvl="1"/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4191000"/>
            <a:ext cx="8961437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1090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276600" y="457200"/>
            <a:ext cx="5410200" cy="1295400"/>
          </a:xfrm>
          <a:prstGeom prst="rect">
            <a:avLst/>
          </a:prstGeom>
        </p:spPr>
        <p:txBody>
          <a:bodyPr/>
          <a:lstStyle/>
          <a:p>
            <a:r>
              <a:rPr lang="en-US" sz="3600" b="1" dirty="0">
                <a:solidFill>
                  <a:srgbClr val="1F4A7F"/>
                </a:solidFill>
                <a:latin typeface="Arial" pitchFamily="34" charset="0"/>
                <a:cs typeface="Arial" pitchFamily="34" charset="0"/>
              </a:rPr>
              <a:t>Restrictions for Drug Offenses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0" y="990600"/>
            <a:ext cx="2743200" cy="525780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US" sz="5400" dirty="0">
                <a:solidFill>
                  <a:schemeClr val="bg1"/>
                </a:solidFill>
              </a:rPr>
              <a:t>	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62200" y="1524000"/>
            <a:ext cx="6629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For the DC359, Forfeiture of Driver License and Restricted Driver’s License Order- Drug Violation</a:t>
            </a:r>
          </a:p>
          <a:p>
            <a:pPr lvl="1"/>
            <a:endParaRPr lang="en-US" sz="10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 space is provided for courts to populate the specific Code section in which the court convicted, which helps expedite updating a customer’s driving record and allow the issuance of the RDL</a:t>
            </a:r>
            <a:r>
              <a:rPr lang="en-US" sz="22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lvl="1"/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86200"/>
            <a:ext cx="8534399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39108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819400" y="685800"/>
            <a:ext cx="5867400" cy="1219200"/>
          </a:xfrm>
          <a:prstGeom prst="rect">
            <a:avLst/>
          </a:prstGeom>
        </p:spPr>
        <p:txBody>
          <a:bodyPr/>
          <a:lstStyle/>
          <a:p>
            <a:r>
              <a:rPr lang="en-US" sz="3200" b="1" dirty="0">
                <a:solidFill>
                  <a:srgbClr val="1F4A7F"/>
                </a:solidFill>
                <a:latin typeface="Arial" pitchFamily="34" charset="0"/>
                <a:cs typeface="Arial" pitchFamily="34" charset="0"/>
              </a:rPr>
              <a:t>ASAP Revoked vs Revoke Restricted License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0" y="990600"/>
            <a:ext cx="2743200" cy="525780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US" sz="5400" dirty="0">
                <a:solidFill>
                  <a:schemeClr val="bg1"/>
                </a:solidFill>
              </a:rPr>
              <a:t>	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0" y="1981200"/>
            <a:ext cx="5638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>
                <a:solidFill>
                  <a:schemeClr val="accent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Removal of Restricted Privileges</a:t>
            </a:r>
          </a:p>
          <a:p>
            <a:pPr indent="-57150"/>
            <a:endParaRPr lang="en-US" sz="2400" dirty="0">
              <a:solidFill>
                <a:schemeClr val="accent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indent="-57150"/>
            <a:r>
              <a:rPr lang="en-US" sz="2400" dirty="0">
                <a:solidFill>
                  <a:schemeClr val="accent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When the court orders the removal of restricted privileges or ignition interlock (i.e. during the revocation period for a DUI 1</a:t>
            </a:r>
            <a:r>
              <a:rPr lang="en-US" sz="2400" baseline="30000" dirty="0">
                <a:solidFill>
                  <a:schemeClr val="accent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st</a:t>
            </a:r>
            <a:r>
              <a:rPr lang="en-US" sz="2400" dirty="0">
                <a:solidFill>
                  <a:schemeClr val="accent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conviction)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The privilege to drive for the remainder of the revocation period is terminated  and the license status will display as “revoked”.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accent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Complete driver’s license retesting is required to obtain a license</a:t>
            </a:r>
            <a:r>
              <a:rPr lang="en-US" sz="2400" dirty="0">
                <a:solidFill>
                  <a:schemeClr val="accent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85594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276600" y="685800"/>
            <a:ext cx="5410200" cy="1219200"/>
          </a:xfrm>
          <a:prstGeom prst="rect">
            <a:avLst/>
          </a:prstGeom>
        </p:spPr>
        <p:txBody>
          <a:bodyPr/>
          <a:lstStyle/>
          <a:p>
            <a:r>
              <a:rPr lang="en-US" sz="3200" b="1" dirty="0">
                <a:solidFill>
                  <a:srgbClr val="1F4A7F"/>
                </a:solidFill>
                <a:latin typeface="Arial" pitchFamily="34" charset="0"/>
                <a:cs typeface="Arial" pitchFamily="34" charset="0"/>
              </a:rPr>
              <a:t>ASAP Revoked vs Revoke Restricted License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0" y="990600"/>
            <a:ext cx="2743200" cy="525780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US" sz="5400" dirty="0">
                <a:solidFill>
                  <a:schemeClr val="bg1"/>
                </a:solidFill>
              </a:rPr>
              <a:t>	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71800" y="1981200"/>
            <a:ext cx="5867400" cy="381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800" b="1" kern="0" dirty="0">
                <a:solidFill>
                  <a:schemeClr val="tx2"/>
                </a:solidFill>
                <a:latin typeface="Calibri" panose="020F0502020204030204" pitchFamily="34" charset="0"/>
              </a:rPr>
              <a:t>ASAP Revoked</a:t>
            </a:r>
          </a:p>
          <a:p>
            <a:pPr marL="400050" lvl="1" fontAlgn="base">
              <a:spcBef>
                <a:spcPct val="20000"/>
              </a:spcBef>
              <a:spcAft>
                <a:spcPct val="0"/>
              </a:spcAft>
            </a:pPr>
            <a:endParaRPr lang="en-US" sz="1400" kern="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400050" lvl="1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kern="0" dirty="0">
                <a:solidFill>
                  <a:schemeClr val="tx2"/>
                </a:solidFill>
                <a:latin typeface="Calibri" panose="020F0502020204030204" pitchFamily="34" charset="0"/>
              </a:rPr>
              <a:t>If a customer is convicted of DUI 1st or DUI 2nd, violates conditions of VASAP program and the court issues ASAP revoked order, Virginia Code §18.2-271.1(D) requires DMV to revoke driving privileges for an additional 12 months or 36 months respectively, beginning on the ASAP revoked date. </a:t>
            </a:r>
          </a:p>
        </p:txBody>
      </p:sp>
    </p:spTree>
    <p:extLst>
      <p:ext uri="{BB962C8B-B14F-4D97-AF65-F5344CB8AC3E}">
        <p14:creationId xmlns:p14="http://schemas.microsoft.com/office/powerpoint/2010/main" val="26695408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819400" y="685800"/>
            <a:ext cx="5867400" cy="1219200"/>
          </a:xfrm>
          <a:prstGeom prst="rect">
            <a:avLst/>
          </a:prstGeom>
        </p:spPr>
        <p:txBody>
          <a:bodyPr/>
          <a:lstStyle/>
          <a:p>
            <a:r>
              <a:rPr lang="en-US" sz="3200" b="1" dirty="0">
                <a:solidFill>
                  <a:srgbClr val="1F4A7F"/>
                </a:solidFill>
                <a:latin typeface="Arial" pitchFamily="34" charset="0"/>
                <a:cs typeface="Arial" pitchFamily="34" charset="0"/>
              </a:rPr>
              <a:t>ASAP Revoked vs Revoke Restricted License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0" y="990600"/>
            <a:ext cx="2743200" cy="525780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US" sz="5400" dirty="0">
                <a:solidFill>
                  <a:schemeClr val="bg1"/>
                </a:solidFill>
              </a:rPr>
              <a:t>	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95600" y="1676400"/>
            <a:ext cx="6096000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>
                <a:solidFill>
                  <a:schemeClr val="accent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Language typically shown on court documents: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accent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Found ASAP Non-Compliant, please update your records </a:t>
            </a:r>
            <a:r>
              <a:rPr lang="en-US" sz="2000" b="1" dirty="0">
                <a:solidFill>
                  <a:schemeClr val="accent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(additional information needed)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Removed from ASAP, unsuccessful </a:t>
            </a:r>
            <a:r>
              <a:rPr lang="en-US" sz="2000" b="1" dirty="0">
                <a:solidFill>
                  <a:schemeClr val="accent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(additional information needed)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u="sng" dirty="0">
                <a:solidFill>
                  <a:schemeClr val="accent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Terminate from ASAP </a:t>
            </a:r>
            <a:r>
              <a:rPr lang="en-US" sz="2000" b="1" dirty="0">
                <a:solidFill>
                  <a:schemeClr val="accent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(DMV will ASAP revoke)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u="sng" dirty="0">
                <a:solidFill>
                  <a:schemeClr val="accent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Revoked from the ASAP program </a:t>
            </a:r>
            <a:r>
              <a:rPr lang="en-US" sz="2000" b="1" dirty="0">
                <a:solidFill>
                  <a:schemeClr val="accent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(DMV will ASAP revoke)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Remove from ASAP, revoke restricted license </a:t>
            </a:r>
            <a:r>
              <a:rPr lang="en-US" sz="2000" b="1">
                <a:solidFill>
                  <a:schemeClr val="accent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(additional </a:t>
            </a:r>
            <a:r>
              <a:rPr lang="en-US" sz="2000" b="1" dirty="0">
                <a:solidFill>
                  <a:schemeClr val="accent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information needed)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u="sng" dirty="0">
                <a:solidFill>
                  <a:schemeClr val="accent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Remove Interlock and revoke restricted license </a:t>
            </a:r>
            <a:r>
              <a:rPr lang="en-US" sz="2000" b="1" dirty="0">
                <a:solidFill>
                  <a:schemeClr val="accent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(DMV will terminate the restricted license order)</a:t>
            </a:r>
          </a:p>
          <a:p>
            <a:pPr lvl="0"/>
            <a:endParaRPr lang="en-US" sz="800" b="1" dirty="0">
              <a:solidFill>
                <a:schemeClr val="accent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000" b="1" dirty="0">
                <a:solidFill>
                  <a:schemeClr val="accent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Please Note: All Amended abstracts must have an </a:t>
            </a:r>
            <a:r>
              <a:rPr lang="en-US" sz="2000" b="1" u="sng" dirty="0">
                <a:solidFill>
                  <a:schemeClr val="accent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effective date</a:t>
            </a:r>
          </a:p>
        </p:txBody>
      </p:sp>
    </p:spTree>
    <p:extLst>
      <p:ext uri="{BB962C8B-B14F-4D97-AF65-F5344CB8AC3E}">
        <p14:creationId xmlns:p14="http://schemas.microsoft.com/office/powerpoint/2010/main" val="10685624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276600" y="685800"/>
            <a:ext cx="5410200" cy="1219200"/>
          </a:xfrm>
          <a:prstGeom prst="rect">
            <a:avLst/>
          </a:prstGeom>
        </p:spPr>
        <p:txBody>
          <a:bodyPr/>
          <a:lstStyle/>
          <a:p>
            <a:r>
              <a:rPr lang="en-US" sz="3200" b="1" dirty="0">
                <a:solidFill>
                  <a:srgbClr val="1F4A7F"/>
                </a:solidFill>
                <a:latin typeface="Arial" pitchFamily="34" charset="0"/>
                <a:cs typeface="Arial" pitchFamily="34" charset="0"/>
              </a:rPr>
              <a:t>DMV Administrative Requirements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0" y="990600"/>
            <a:ext cx="2743200" cy="525780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US" sz="5400" dirty="0">
                <a:solidFill>
                  <a:schemeClr val="bg1"/>
                </a:solidFill>
              </a:rPr>
              <a:t>	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71800" y="1828800"/>
            <a:ext cx="5943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800" b="1" kern="0" dirty="0">
                <a:solidFill>
                  <a:schemeClr val="tx2"/>
                </a:solidFill>
                <a:latin typeface="Calibri" panose="020F0502020204030204" pitchFamily="34" charset="0"/>
              </a:rPr>
              <a:t>Deferred Drug Violations </a:t>
            </a:r>
          </a:p>
          <a:p>
            <a:pPr marL="857250" lvl="1" indent="-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chemeClr val="tx2"/>
                </a:solidFill>
                <a:latin typeface="Calibri" panose="020F0502020204030204" pitchFamily="34" charset="0"/>
              </a:rPr>
              <a:t>If the court adjudicates a drug violation as a deferred disposition or finding under advisement, Virginia Code §46.2-390.1 mandates that DMV suspend the person’s driving privileges for 6 months. (Effective July 1, 2017 this will no longer apply to a charge of possession of marijuana §18.2-250.1)</a:t>
            </a:r>
          </a:p>
          <a:p>
            <a:pPr marL="857250" lvl="1" indent="-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1000" kern="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857250" lvl="1" indent="-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chemeClr val="tx2"/>
                </a:solidFill>
                <a:latin typeface="Calibri" panose="020F0502020204030204" pitchFamily="34" charset="0"/>
              </a:rPr>
              <a:t>If violation is later dismissed or vacated, yet the 6 month suspension time has been delayed due to another indefinite order(s) on the person’s record, DMV is still required to impose the 6 month suspension</a:t>
            </a:r>
          </a:p>
        </p:txBody>
      </p:sp>
    </p:spTree>
    <p:extLst>
      <p:ext uri="{BB962C8B-B14F-4D97-AF65-F5344CB8AC3E}">
        <p14:creationId xmlns:p14="http://schemas.microsoft.com/office/powerpoint/2010/main" val="22139254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124200" y="914400"/>
            <a:ext cx="5562600" cy="990600"/>
          </a:xfrm>
          <a:prstGeom prst="rect">
            <a:avLst/>
          </a:prstGeom>
        </p:spPr>
        <p:txBody>
          <a:bodyPr/>
          <a:lstStyle/>
          <a:p>
            <a:r>
              <a:rPr lang="en-US" sz="3000" b="1" dirty="0">
                <a:solidFill>
                  <a:srgbClr val="1F4A7F"/>
                </a:solidFill>
                <a:latin typeface="Arial" pitchFamily="34" charset="0"/>
                <a:cs typeface="Arial" pitchFamily="34" charset="0"/>
              </a:rPr>
              <a:t>DMV Contact Information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0" y="990600"/>
            <a:ext cx="2743200" cy="525780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US" sz="5400" dirty="0">
                <a:solidFill>
                  <a:schemeClr val="bg1"/>
                </a:solidFill>
              </a:rPr>
              <a:t>	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971800" y="1752600"/>
            <a:ext cx="5943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Conviction and Suspension Processing</a:t>
            </a:r>
          </a:p>
          <a:p>
            <a:r>
              <a:rPr 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Manager – David Showers</a:t>
            </a:r>
          </a:p>
          <a:p>
            <a:r>
              <a:rPr 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804- 423-1720</a:t>
            </a:r>
          </a:p>
          <a:p>
            <a:r>
              <a:rPr 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Fax: 804-367-2027 or 804-367-0666</a:t>
            </a:r>
          </a:p>
          <a:p>
            <a:endParaRPr lang="en-US" sz="24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Driver’s License Compliance</a:t>
            </a:r>
          </a:p>
          <a:p>
            <a:r>
              <a:rPr 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Manager - Jacquelyn Mines</a:t>
            </a:r>
          </a:p>
          <a:p>
            <a:r>
              <a:rPr 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804- 423- 1733</a:t>
            </a:r>
          </a:p>
          <a:p>
            <a:r>
              <a:rPr 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Fax: 804-367-6211 or 804-367-6694</a:t>
            </a:r>
          </a:p>
        </p:txBody>
      </p:sp>
    </p:spTree>
    <p:extLst>
      <p:ext uri="{BB962C8B-B14F-4D97-AF65-F5344CB8AC3E}">
        <p14:creationId xmlns:p14="http://schemas.microsoft.com/office/powerpoint/2010/main" val="3673604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276600" y="685800"/>
            <a:ext cx="5410200" cy="1219200"/>
          </a:xfrm>
          <a:prstGeom prst="rect">
            <a:avLst/>
          </a:prstGeom>
        </p:spPr>
        <p:txBody>
          <a:bodyPr/>
          <a:lstStyle/>
          <a:p>
            <a:r>
              <a:rPr lang="en-US" sz="5400" b="1" dirty="0">
                <a:solidFill>
                  <a:srgbClr val="1F4A7F"/>
                </a:solidFill>
                <a:latin typeface="Arial" pitchFamily="34" charset="0"/>
                <a:cs typeface="Arial" pitchFamily="34" charset="0"/>
              </a:rPr>
              <a:t>Objective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0" y="990600"/>
            <a:ext cx="2743200" cy="525780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US" sz="5400" dirty="0">
                <a:solidFill>
                  <a:schemeClr val="bg1"/>
                </a:solidFill>
              </a:rPr>
              <a:t>	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71800" y="2286000"/>
            <a:ext cx="5638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Provide 2017 legislative overview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Review: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Select restricted license orders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ASAP revokes vs revoked restricted license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DMV Administrative Requirements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4294967295"/>
          </p:nvPr>
        </p:nvSpPr>
        <p:spPr>
          <a:xfrm>
            <a:off x="609600" y="2971800"/>
            <a:ext cx="8229600" cy="22098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r"/>
            <a:endParaRPr lang="en-US" dirty="0"/>
          </a:p>
          <a:p>
            <a:pPr algn="r"/>
            <a:endParaRPr lang="en-US" dirty="0"/>
          </a:p>
          <a:p>
            <a:pPr algn="ctr">
              <a:buNone/>
            </a:pPr>
            <a:r>
              <a:rPr lang="en-US" sz="8000" dirty="0">
                <a:solidFill>
                  <a:srgbClr val="1F4A7F"/>
                </a:solidFill>
                <a:latin typeface="Arial" pitchFamily="34" charset="0"/>
                <a:cs typeface="Arial" pitchFamily="34" charset="0"/>
              </a:rPr>
              <a:t>Questions?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219200" y="2971800"/>
            <a:ext cx="7239000" cy="25908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endParaRPr lang="en-US" sz="3600" dirty="0">
              <a:solidFill>
                <a:srgbClr val="1F4A7F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1F4A7F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3200" dirty="0">
                <a:solidFill>
                  <a:srgbClr val="1F4A7F"/>
                </a:solidFill>
                <a:latin typeface="Arial" pitchFamily="34" charset="0"/>
                <a:cs typeface="Arial" pitchFamily="34" charset="0"/>
              </a:rPr>
              <a:t>Florence Jett</a:t>
            </a:r>
          </a:p>
          <a:p>
            <a:pPr algn="ctr">
              <a:buNone/>
            </a:pPr>
            <a:r>
              <a:rPr lang="en-US" sz="3200" dirty="0">
                <a:solidFill>
                  <a:srgbClr val="1F4A7F"/>
                </a:solidFill>
                <a:latin typeface="Arial" pitchFamily="34" charset="0"/>
                <a:cs typeface="Arial" pitchFamily="34" charset="0"/>
              </a:rPr>
              <a:t>Florence.Jett@dmv.virginia.gov</a:t>
            </a:r>
          </a:p>
          <a:p>
            <a:pPr algn="ctr">
              <a:buNone/>
            </a:pPr>
            <a:r>
              <a:rPr lang="en-US" sz="3200" dirty="0">
                <a:solidFill>
                  <a:srgbClr val="1F4A7F"/>
                </a:solidFill>
                <a:latin typeface="Arial" pitchFamily="34" charset="0"/>
                <a:cs typeface="Arial" pitchFamily="34" charset="0"/>
              </a:rPr>
              <a:t>(804) 497-7137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381000"/>
            <a:ext cx="7772400" cy="1524000"/>
          </a:xfrm>
          <a:prstGeom prst="rect">
            <a:avLst/>
          </a:prstGeom>
        </p:spPr>
        <p:txBody>
          <a:bodyPr/>
          <a:lstStyle/>
          <a:p>
            <a:br>
              <a:rPr lang="en-US" b="1" dirty="0">
                <a:solidFill>
                  <a:srgbClr val="1F4A7F"/>
                </a:solidFill>
                <a:latin typeface="Arial" pitchFamily="34" charset="0"/>
                <a:cs typeface="Arial" pitchFamily="34" charset="0"/>
              </a:rPr>
            </a:br>
            <a:r>
              <a:rPr lang="en-US" sz="6000" b="1" dirty="0">
                <a:solidFill>
                  <a:srgbClr val="1F4A7F"/>
                </a:solidFill>
                <a:latin typeface="Arial" pitchFamily="34" charset="0"/>
                <a:cs typeface="Arial" pitchFamily="34" charset="0"/>
              </a:rPr>
              <a:t>THANK YOU</a:t>
            </a:r>
            <a:br>
              <a:rPr lang="en-US" sz="6000" b="1" dirty="0">
                <a:solidFill>
                  <a:srgbClr val="1F4A7F"/>
                </a:solidFill>
                <a:latin typeface="Arial" pitchFamily="34" charset="0"/>
                <a:cs typeface="Arial" pitchFamily="34" charset="0"/>
              </a:rPr>
            </a:br>
            <a:endParaRPr lang="en-US" sz="6000" b="1" dirty="0">
              <a:solidFill>
                <a:srgbClr val="1F4A7F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267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276600" y="2516832"/>
            <a:ext cx="5410200" cy="1674168"/>
          </a:xfrm>
          <a:prstGeom prst="rect">
            <a:avLst/>
          </a:prstGeom>
        </p:spPr>
        <p:txBody>
          <a:bodyPr/>
          <a:lstStyle/>
          <a:p>
            <a:r>
              <a:rPr lang="en-US" sz="54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Legislative Overview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0" y="990600"/>
            <a:ext cx="2743200" cy="525780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US" sz="5400" dirty="0">
                <a:solidFill>
                  <a:schemeClr val="bg1"/>
                </a:solidFill>
              </a:rPr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55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276600" y="685800"/>
            <a:ext cx="5410200" cy="12192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en-US" sz="3600" b="1" dirty="0">
                <a:solidFill>
                  <a:srgbClr val="1F4A7F"/>
                </a:solidFill>
                <a:latin typeface="Arial"/>
                <a:ea typeface="Times New Roman"/>
                <a:cs typeface="+mn-cs"/>
              </a:rPr>
              <a:t>HB 2051/SB 1091</a:t>
            </a:r>
            <a:br>
              <a:rPr lang="en-US" sz="1200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r>
              <a:rPr lang="en-US" sz="1800" b="1" dirty="0">
                <a:solidFill>
                  <a:srgbClr val="1F497D">
                    <a:lumMod val="75000"/>
                  </a:srgbClr>
                </a:solidFill>
                <a:latin typeface="Calibri"/>
                <a:ea typeface="Calibri"/>
                <a:cs typeface="Times New Roman"/>
              </a:rPr>
              <a:t>Deferred Disposition for Possession of Marijuana</a:t>
            </a:r>
            <a:endParaRPr lang="en-US" sz="1200" dirty="0">
              <a:solidFill>
                <a:srgbClr val="1F497D">
                  <a:lumMod val="75000"/>
                </a:srgbClr>
              </a:solidFill>
              <a:latin typeface="Times New Roman"/>
              <a:ea typeface="Times New Roman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0" y="990600"/>
            <a:ext cx="2743200" cy="525780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US" sz="5400" dirty="0">
                <a:solidFill>
                  <a:schemeClr val="bg1"/>
                </a:solidFill>
              </a:rPr>
              <a:t>	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1752600"/>
            <a:ext cx="5715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  <a:latin typeface="Calibri"/>
              </a:rPr>
              <a:t>Removes the requirement that DMV administratively revoke for 6 months</a:t>
            </a:r>
          </a:p>
          <a:p>
            <a:pPr lvl="0"/>
            <a:endParaRPr lang="en-US" sz="600" dirty="0">
              <a:solidFill>
                <a:schemeClr val="accent1"/>
              </a:solidFill>
              <a:latin typeface="Calibri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  <a:latin typeface="Calibri"/>
              </a:rPr>
              <a:t>Provides the court the discretion to suspend or revoke if the §18.2-250.1 offense did not occur in a motor vehicle</a:t>
            </a:r>
          </a:p>
          <a:p>
            <a:pPr lvl="0"/>
            <a:endParaRPr lang="en-US" sz="600" dirty="0">
              <a:solidFill>
                <a:schemeClr val="accent1"/>
              </a:solidFill>
              <a:latin typeface="Calibri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  <a:latin typeface="Calibri"/>
              </a:rPr>
              <a:t>If the court does not suspend: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accent1"/>
                </a:solidFill>
                <a:latin typeface="Calibri"/>
              </a:rPr>
              <a:t>the court must require additional hours of community service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accent1"/>
                </a:solidFill>
                <a:latin typeface="Calibri"/>
              </a:rPr>
              <a:t>The court should not transmit the Deferred Disposition to DMV</a:t>
            </a:r>
          </a:p>
          <a:p>
            <a:endParaRPr lang="en-US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754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276600" y="685800"/>
            <a:ext cx="5410200" cy="12192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en-US" sz="3600" b="1" dirty="0">
                <a:solidFill>
                  <a:schemeClr val="tx2"/>
                </a:solidFill>
                <a:latin typeface="Calibri"/>
                <a:ea typeface="Times New Roman"/>
                <a:cs typeface="+mn-cs"/>
              </a:rPr>
              <a:t>HB 2051/ SB1091</a:t>
            </a:r>
            <a:br>
              <a:rPr lang="en-US" sz="1200" dirty="0">
                <a:solidFill>
                  <a:schemeClr val="tx2"/>
                </a:solidFill>
                <a:latin typeface="Calibri"/>
                <a:ea typeface="Times New Roman"/>
                <a:cs typeface="+mn-cs"/>
              </a:rPr>
            </a:br>
            <a:r>
              <a:rPr lang="en-US" sz="1800" b="1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  <a:t>Deferred Disposition for Possession of Marijuana</a:t>
            </a:r>
            <a:br>
              <a:rPr lang="en-US" sz="1800" b="1" dirty="0">
                <a:solidFill>
                  <a:schemeClr val="tx2"/>
                </a:solidFill>
                <a:latin typeface="Calibri"/>
                <a:ea typeface="Calibri"/>
                <a:cs typeface="Times New Roman"/>
              </a:rPr>
            </a:br>
            <a:r>
              <a:rPr lang="en-US" sz="1800" b="1" dirty="0">
                <a:solidFill>
                  <a:schemeClr val="tx2"/>
                </a:solidFill>
                <a:latin typeface="Calibri"/>
                <a:ea typeface="Times New Roman"/>
                <a:cs typeface="+mn-cs"/>
              </a:rPr>
              <a:t>Continued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0" y="990600"/>
            <a:ext cx="2743200" cy="525780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US" sz="5400" dirty="0">
                <a:solidFill>
                  <a:schemeClr val="bg1"/>
                </a:solidFill>
              </a:rPr>
              <a:t>	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2209800"/>
            <a:ext cx="5715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  <a:latin typeface="Calibri"/>
              </a:rPr>
              <a:t>Requires the court to suspend or revoke if the §18.2-250.1 offense occurred in a motor vehicle</a:t>
            </a:r>
          </a:p>
          <a:p>
            <a:pPr lvl="0"/>
            <a:endParaRPr lang="en-US" sz="2400" dirty="0">
              <a:solidFill>
                <a:schemeClr val="accent1"/>
              </a:solidFill>
              <a:latin typeface="Calibri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  <a:latin typeface="Calibri"/>
              </a:rPr>
              <a:t>Suspensions for §18.2-250.1 will run consecutively with any other suspension already on a person’s record </a:t>
            </a:r>
          </a:p>
        </p:txBody>
      </p:sp>
    </p:spTree>
    <p:extLst>
      <p:ext uri="{BB962C8B-B14F-4D97-AF65-F5344CB8AC3E}">
        <p14:creationId xmlns:p14="http://schemas.microsoft.com/office/powerpoint/2010/main" val="3714872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276600" y="685800"/>
            <a:ext cx="5410200" cy="1219200"/>
          </a:xfrm>
          <a:prstGeom prst="rect">
            <a:avLst/>
          </a:prstGeom>
        </p:spPr>
        <p:txBody>
          <a:bodyPr/>
          <a:lstStyle/>
          <a:p>
            <a:r>
              <a:rPr lang="en-US" sz="4000" b="1" dirty="0">
                <a:solidFill>
                  <a:srgbClr val="1F4A7F"/>
                </a:solidFill>
                <a:latin typeface="Arial" pitchFamily="34" charset="0"/>
                <a:cs typeface="Arial" pitchFamily="34" charset="0"/>
              </a:rPr>
              <a:t>House Bill 2231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0" y="990600"/>
            <a:ext cx="2743200" cy="525780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US" sz="5400" dirty="0">
                <a:solidFill>
                  <a:schemeClr val="bg1"/>
                </a:solidFill>
              </a:rPr>
              <a:t>	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0" y="1752600"/>
            <a:ext cx="55626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  <a:latin typeface="Calibri"/>
                <a:cs typeface="Arial" panose="020B0604020202020204" pitchFamily="34" charset="0"/>
              </a:rPr>
              <a:t>This bill impacts the time credited towards ignition interlock requirements for a person  who delays getting their restricted license from DMV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600" dirty="0">
              <a:solidFill>
                <a:schemeClr val="accent1"/>
              </a:solidFill>
              <a:latin typeface="Calibri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  <a:latin typeface="Calibri"/>
                <a:cs typeface="Arial" panose="020B0604020202020204" pitchFamily="34" charset="0"/>
              </a:rPr>
              <a:t>It is designed to prevent  a person who was granted a restricted license order, but never visited DMV to obtain their restricted license, from being considered to be in compliance with their ignition interlock requirement</a:t>
            </a:r>
            <a:endParaRPr lang="en-US" sz="2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515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276600" y="685800"/>
            <a:ext cx="5410200" cy="1219200"/>
          </a:xfrm>
          <a:prstGeom prst="rect">
            <a:avLst/>
          </a:prstGeom>
        </p:spPr>
        <p:txBody>
          <a:bodyPr/>
          <a:lstStyle/>
          <a:p>
            <a:r>
              <a:rPr lang="en-US" sz="3600" b="1" dirty="0">
                <a:solidFill>
                  <a:srgbClr val="1F4A7F"/>
                </a:solidFill>
                <a:latin typeface="Arial" pitchFamily="34" charset="0"/>
                <a:cs typeface="Arial" pitchFamily="34" charset="0"/>
              </a:rPr>
              <a:t>House Bill 2231</a:t>
            </a:r>
            <a:br>
              <a:rPr lang="en-US" sz="3600" b="1" dirty="0">
                <a:solidFill>
                  <a:srgbClr val="1F4A7F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dirty="0">
                <a:solidFill>
                  <a:srgbClr val="1F4A7F"/>
                </a:solidFill>
                <a:latin typeface="Arial" pitchFamily="34" charset="0"/>
                <a:cs typeface="Arial" pitchFamily="34" charset="0"/>
              </a:rPr>
              <a:t>Continued</a:t>
            </a:r>
            <a:br>
              <a:rPr lang="en-US" sz="2000" dirty="0">
                <a:solidFill>
                  <a:prstClr val="black"/>
                </a:solidFill>
                <a:latin typeface="Calibri"/>
              </a:rPr>
            </a:br>
            <a:endParaRPr lang="en-US" sz="4000" b="1" dirty="0">
              <a:solidFill>
                <a:srgbClr val="1F4A7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0" y="990600"/>
            <a:ext cx="2743200" cy="525780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US" sz="5400" dirty="0">
                <a:solidFill>
                  <a:schemeClr val="bg1"/>
                </a:solidFill>
              </a:rPr>
              <a:t>	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0" y="1752600"/>
            <a:ext cx="55626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>
                <a:solidFill>
                  <a:srgbClr val="1F497D">
                    <a:lumMod val="75000"/>
                  </a:srgbClr>
                </a:solidFill>
                <a:latin typeface="Calibri"/>
                <a:cs typeface="Arial" panose="020B0604020202020204" pitchFamily="34" charset="0"/>
              </a:rPr>
              <a:t>Allows courts to grant only a “C” restriction (operate an employer’s vehicle in the course of employment) and not require ignition interlock on the employer’s vehicle</a:t>
            </a:r>
          </a:p>
          <a:p>
            <a:pPr lvl="0"/>
            <a:endParaRPr lang="en-US" sz="600" dirty="0">
              <a:solidFill>
                <a:srgbClr val="1F497D">
                  <a:lumMod val="75000"/>
                </a:srgbClr>
              </a:solidFill>
              <a:latin typeface="Calibri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F497D">
                    <a:lumMod val="75000"/>
                  </a:srgbClr>
                </a:solidFill>
                <a:latin typeface="Calibri"/>
                <a:cs typeface="Arial" panose="020B0604020202020204" pitchFamily="34" charset="0"/>
              </a:rPr>
              <a:t>In these cases, a person can obtain a restricted driver’s license without installing ignition interlock on another vehicle.</a:t>
            </a:r>
          </a:p>
          <a:p>
            <a:pPr lvl="0"/>
            <a:endParaRPr lang="en-US" sz="600" dirty="0">
              <a:solidFill>
                <a:srgbClr val="1F497D">
                  <a:lumMod val="75000"/>
                </a:srgbClr>
              </a:solidFill>
              <a:latin typeface="Calibri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F497D">
                    <a:lumMod val="75000"/>
                  </a:srgbClr>
                </a:solidFill>
                <a:latin typeface="Calibri"/>
                <a:cs typeface="Arial" panose="020B0604020202020204" pitchFamily="34" charset="0"/>
              </a:rPr>
              <a:t>For a DUI 1</a:t>
            </a:r>
            <a:r>
              <a:rPr lang="en-US" sz="2400" baseline="30000" dirty="0">
                <a:solidFill>
                  <a:srgbClr val="1F497D">
                    <a:lumMod val="75000"/>
                  </a:srgbClr>
                </a:solidFill>
                <a:latin typeface="Calibri"/>
                <a:cs typeface="Arial" panose="020B0604020202020204" pitchFamily="34" charset="0"/>
              </a:rPr>
              <a:t>st</a:t>
            </a:r>
            <a:r>
              <a:rPr lang="en-US" sz="2400" dirty="0">
                <a:solidFill>
                  <a:srgbClr val="1F497D">
                    <a:lumMod val="75000"/>
                  </a:srgbClr>
                </a:solidFill>
                <a:latin typeface="Calibri"/>
                <a:cs typeface="Arial" panose="020B0604020202020204" pitchFamily="34" charset="0"/>
              </a:rPr>
              <a:t> offense, the installation of ignition interlock will </a:t>
            </a:r>
            <a:r>
              <a:rPr lang="en-US" sz="2400" u="sng" dirty="0">
                <a:solidFill>
                  <a:srgbClr val="1F497D">
                    <a:lumMod val="75000"/>
                  </a:srgbClr>
                </a:solidFill>
                <a:latin typeface="Calibri"/>
                <a:cs typeface="Arial" panose="020B0604020202020204" pitchFamily="34" charset="0"/>
              </a:rPr>
              <a:t>not</a:t>
            </a:r>
            <a:r>
              <a:rPr lang="en-US" sz="2400" dirty="0">
                <a:solidFill>
                  <a:srgbClr val="1F497D">
                    <a:lumMod val="75000"/>
                  </a:srgbClr>
                </a:solidFill>
                <a:latin typeface="Calibri"/>
                <a:cs typeface="Arial" panose="020B0604020202020204" pitchFamily="34" charset="0"/>
              </a:rPr>
              <a:t> be required at the end of the 1 year revocation period</a:t>
            </a:r>
          </a:p>
        </p:txBody>
      </p:sp>
    </p:spTree>
    <p:extLst>
      <p:ext uri="{BB962C8B-B14F-4D97-AF65-F5344CB8AC3E}">
        <p14:creationId xmlns:p14="http://schemas.microsoft.com/office/powerpoint/2010/main" val="2792698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276600" y="685800"/>
            <a:ext cx="5410200" cy="1219200"/>
          </a:xfrm>
          <a:prstGeom prst="rect">
            <a:avLst/>
          </a:prstGeom>
        </p:spPr>
        <p:txBody>
          <a:bodyPr/>
          <a:lstStyle/>
          <a:p>
            <a:r>
              <a:rPr lang="en-US" sz="3600" b="1" dirty="0">
                <a:solidFill>
                  <a:srgbClr val="1F4A7F"/>
                </a:solidFill>
                <a:latin typeface="Arial" pitchFamily="34" charset="0"/>
                <a:cs typeface="Arial" pitchFamily="34" charset="0"/>
              </a:rPr>
              <a:t>House Bill 2231</a:t>
            </a:r>
            <a:br>
              <a:rPr lang="en-US" sz="3600" b="1" dirty="0">
                <a:solidFill>
                  <a:srgbClr val="1F4A7F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dirty="0">
                <a:solidFill>
                  <a:srgbClr val="1F4A7F"/>
                </a:solidFill>
                <a:latin typeface="Arial" pitchFamily="34" charset="0"/>
                <a:cs typeface="Arial" pitchFamily="34" charset="0"/>
              </a:rPr>
              <a:t>Continued</a:t>
            </a:r>
            <a:endParaRPr lang="en-US" sz="3600" b="1" dirty="0">
              <a:solidFill>
                <a:srgbClr val="1F4A7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0" y="990600"/>
            <a:ext cx="2743200" cy="525780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US" sz="5400" dirty="0">
                <a:solidFill>
                  <a:schemeClr val="bg1"/>
                </a:solidFill>
              </a:rPr>
              <a:t>	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71800" y="1676400"/>
            <a:ext cx="5943600" cy="459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>
                    <a:lumMod val="75000"/>
                  </a:schemeClr>
                </a:solidFill>
                <a:latin typeface="Calibri"/>
                <a:cs typeface="Arial" panose="020B0604020202020204" pitchFamily="34" charset="0"/>
              </a:rPr>
              <a:t>  Individuals convicted of a DUI 2</a:t>
            </a:r>
            <a:r>
              <a:rPr lang="en-US" sz="2600" baseline="30000" dirty="0">
                <a:solidFill>
                  <a:schemeClr val="tx2">
                    <a:lumMod val="75000"/>
                  </a:schemeClr>
                </a:solidFill>
                <a:latin typeface="Calibri"/>
                <a:cs typeface="Arial" panose="020B0604020202020204" pitchFamily="34" charset="0"/>
              </a:rPr>
              <a:t>nd</a:t>
            </a:r>
            <a:r>
              <a:rPr lang="en-US" sz="2600" dirty="0">
                <a:solidFill>
                  <a:schemeClr val="tx2">
                    <a:lumMod val="75000"/>
                  </a:schemeClr>
                </a:solidFill>
                <a:latin typeface="Calibri"/>
                <a:cs typeface="Arial" panose="020B0604020202020204" pitchFamily="34" charset="0"/>
              </a:rPr>
              <a:t>:</a:t>
            </a:r>
            <a:endParaRPr lang="en-US" sz="2600" baseline="30000" dirty="0">
              <a:solidFill>
                <a:schemeClr val="tx2">
                  <a:lumMod val="75000"/>
                </a:schemeClr>
              </a:solidFill>
              <a:latin typeface="Calibri"/>
              <a:cs typeface="Arial" panose="020B0604020202020204" pitchFamily="34" charset="0"/>
            </a:endParaRPr>
          </a:p>
          <a:p>
            <a:pPr lvl="0"/>
            <a:endParaRPr lang="en-US" sz="2600" baseline="30000" dirty="0">
              <a:solidFill>
                <a:schemeClr val="tx2">
                  <a:lumMod val="75000"/>
                </a:schemeClr>
              </a:solidFill>
              <a:latin typeface="Calibri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300" dirty="0">
                <a:solidFill>
                  <a:schemeClr val="tx2">
                    <a:lumMod val="75000"/>
                  </a:schemeClr>
                </a:solidFill>
                <a:latin typeface="Calibri"/>
                <a:cs typeface="Arial" panose="020B0604020202020204" pitchFamily="34" charset="0"/>
              </a:rPr>
              <a:t>Complete driver’s license retesting required to obtain a license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US" sz="1000" dirty="0">
              <a:solidFill>
                <a:schemeClr val="tx2">
                  <a:lumMod val="75000"/>
                </a:schemeClr>
              </a:solidFill>
              <a:latin typeface="Calibri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300" dirty="0">
                <a:solidFill>
                  <a:schemeClr val="tx2">
                    <a:lumMod val="75000"/>
                  </a:schemeClr>
                </a:solidFill>
                <a:latin typeface="Calibri"/>
                <a:cs typeface="Arial" panose="020B0604020202020204" pitchFamily="34" charset="0"/>
              </a:rPr>
              <a:t>Once eligible, are allowed to drive an employer’s vehicle without the installation of interlock during the revocation period</a:t>
            </a:r>
          </a:p>
          <a:p>
            <a:pPr lvl="1"/>
            <a:endParaRPr lang="en-US" sz="1000" dirty="0">
              <a:solidFill>
                <a:schemeClr val="tx2">
                  <a:lumMod val="75000"/>
                </a:schemeClr>
              </a:solidFill>
              <a:latin typeface="Calibri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300" dirty="0">
                <a:solidFill>
                  <a:schemeClr val="tx2">
                    <a:lumMod val="75000"/>
                  </a:schemeClr>
                </a:solidFill>
                <a:latin typeface="Calibri"/>
                <a:cs typeface="Arial" panose="020B0604020202020204" pitchFamily="34" charset="0"/>
              </a:rPr>
              <a:t>Are required to satisfy the ignition interlock requirement before their privilege to drive can be fully restored</a:t>
            </a:r>
          </a:p>
        </p:txBody>
      </p:sp>
    </p:spTree>
    <p:extLst>
      <p:ext uri="{BB962C8B-B14F-4D97-AF65-F5344CB8AC3E}">
        <p14:creationId xmlns:p14="http://schemas.microsoft.com/office/powerpoint/2010/main" val="1111408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276600" y="685800"/>
            <a:ext cx="5410200" cy="1219200"/>
          </a:xfrm>
          <a:prstGeom prst="rect">
            <a:avLst/>
          </a:prstGeom>
        </p:spPr>
        <p:txBody>
          <a:bodyPr/>
          <a:lstStyle/>
          <a:p>
            <a:r>
              <a:rPr lang="en-US" sz="3600" b="1" dirty="0">
                <a:solidFill>
                  <a:srgbClr val="1F4A7F"/>
                </a:solidFill>
                <a:latin typeface="Arial" pitchFamily="34" charset="0"/>
                <a:cs typeface="Arial" pitchFamily="34" charset="0"/>
              </a:rPr>
              <a:t>House Bill 2327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0" y="990600"/>
            <a:ext cx="2743200" cy="525780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en-US" sz="5400" dirty="0">
                <a:solidFill>
                  <a:schemeClr val="bg1"/>
                </a:solidFill>
              </a:rPr>
              <a:t>	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0" y="1295400"/>
            <a:ext cx="59436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Arial" panose="020B0604020202020204" pitchFamily="34" charset="0"/>
              </a:rPr>
              <a:t>Driving  under the influence of alcohol; implied consent, refusal of blood or breath test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This bill changes a 1</a:t>
            </a:r>
            <a:r>
              <a:rPr lang="en-US" sz="2400" baseline="30000" dirty="0">
                <a:latin typeface="Calibri" panose="020F0502020204030204" pitchFamily="34" charset="0"/>
                <a:cs typeface="Arial" panose="020B0604020202020204" pitchFamily="34" charset="0"/>
              </a:rPr>
              <a:t>st</a:t>
            </a:r>
            <a:r>
              <a:rPr 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 offense refusal to a civil penalty and revokes a person’s privilege to drive for  one year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If a person is found guilty of a 2</a:t>
            </a:r>
            <a:r>
              <a:rPr lang="en-US" sz="2400" baseline="30000" dirty="0">
                <a:latin typeface="Calibri" panose="020F0502020204030204" pitchFamily="34" charset="0"/>
                <a:cs typeface="Arial" panose="020B0604020202020204" pitchFamily="34" charset="0"/>
              </a:rPr>
              <a:t>nd</a:t>
            </a:r>
            <a:r>
              <a:rPr 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 offense, within 10 years of the 1</a:t>
            </a:r>
            <a:r>
              <a:rPr lang="en-US" sz="2400" baseline="30000" dirty="0">
                <a:latin typeface="Calibri" panose="020F0502020204030204" pitchFamily="34" charset="0"/>
                <a:cs typeface="Arial" panose="020B0604020202020204" pitchFamily="34" charset="0"/>
              </a:rPr>
              <a:t>st</a:t>
            </a:r>
            <a:r>
              <a:rPr 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 offense, their privilege to drive can be revoked for 3 years (</a:t>
            </a:r>
            <a:r>
              <a:rPr lang="en-US" sz="2400" i="1" dirty="0">
                <a:latin typeface="Calibri" panose="020F0502020204030204" pitchFamily="34" charset="0"/>
                <a:cs typeface="Arial" panose="020B0604020202020204" pitchFamily="34" charset="0"/>
              </a:rPr>
              <a:t>the suspension  time imposed will be based on what the court transmits to DMV</a:t>
            </a:r>
            <a:r>
              <a:rPr 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)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7057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1">
      <a:dk1>
        <a:srgbClr val="17365D"/>
      </a:dk1>
      <a:lt1>
        <a:sysClr val="window" lastClr="FFFFFF"/>
      </a:lt1>
      <a:dk2>
        <a:srgbClr val="1F497D"/>
      </a:dk2>
      <a:lt2>
        <a:srgbClr val="EEECE1"/>
      </a:lt2>
      <a:accent1>
        <a:srgbClr val="1F497D"/>
      </a:accent1>
      <a:accent2>
        <a:srgbClr val="C0504D"/>
      </a:accent2>
      <a:accent3>
        <a:srgbClr val="C8AB40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2240</TotalTime>
  <Words>990</Words>
  <Application>Microsoft Office PowerPoint</Application>
  <PresentationFormat>On-screen Show (4:3)</PresentationFormat>
  <Paragraphs>132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Georgia</vt:lpstr>
      <vt:lpstr>Times New Roman</vt:lpstr>
      <vt:lpstr>Wingdings</vt:lpstr>
      <vt:lpstr>Wingdings 2</vt:lpstr>
      <vt:lpstr>Civic</vt:lpstr>
      <vt:lpstr> DMV Overview </vt:lpstr>
      <vt:lpstr>Objective</vt:lpstr>
      <vt:lpstr>Legislative Overview</vt:lpstr>
      <vt:lpstr>HB 2051/SB 1091 Deferred Disposition for Possession of Marijuana</vt:lpstr>
      <vt:lpstr>HB 2051/ SB1091 Deferred Disposition for Possession of Marijuana Continued</vt:lpstr>
      <vt:lpstr>House Bill 2231</vt:lpstr>
      <vt:lpstr>House Bill 2231 Continued </vt:lpstr>
      <vt:lpstr>House Bill 2231 Continued</vt:lpstr>
      <vt:lpstr>House Bill 2327</vt:lpstr>
      <vt:lpstr>House Bill 2467</vt:lpstr>
      <vt:lpstr>Senate Bill 817</vt:lpstr>
      <vt:lpstr>REVIEW</vt:lpstr>
      <vt:lpstr>VASAP Extensions</vt:lpstr>
      <vt:lpstr>Restrictions for Drug Offenses</vt:lpstr>
      <vt:lpstr>ASAP Revoked vs Revoke Restricted License </vt:lpstr>
      <vt:lpstr>ASAP Revoked vs Revoke Restricted License </vt:lpstr>
      <vt:lpstr>ASAP Revoked vs Revoke Restricted License </vt:lpstr>
      <vt:lpstr>DMV Administrative Requirements</vt:lpstr>
      <vt:lpstr>DMV Contact Information</vt:lpstr>
      <vt:lpstr>PowerPoint Presentation</vt:lpstr>
      <vt:lpstr> THANK YOU </vt:lpstr>
    </vt:vector>
  </TitlesOfParts>
  <Company>Virginia IT Infrastructure Partnership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Rick’s Top Ten List</dc:title>
  <dc:creator>jei34855</dc:creator>
  <cp:lastModifiedBy>Laura Griffin</cp:lastModifiedBy>
  <cp:revision>119</cp:revision>
  <cp:lastPrinted>2017-04-03T15:45:29Z</cp:lastPrinted>
  <dcterms:created xsi:type="dcterms:W3CDTF">2014-11-14T15:23:01Z</dcterms:created>
  <dcterms:modified xsi:type="dcterms:W3CDTF">2020-02-07T14:48:10Z</dcterms:modified>
</cp:coreProperties>
</file>